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72" r:id="rId3"/>
    <p:sldId id="275" r:id="rId4"/>
    <p:sldId id="274" r:id="rId5"/>
    <p:sldId id="257" r:id="rId6"/>
    <p:sldId id="277" r:id="rId7"/>
    <p:sldId id="278" r:id="rId8"/>
    <p:sldId id="259" r:id="rId9"/>
    <p:sldId id="260" r:id="rId10"/>
    <p:sldId id="279" r:id="rId11"/>
    <p:sldId id="280" r:id="rId12"/>
    <p:sldId id="281" r:id="rId13"/>
    <p:sldId id="265" r:id="rId14"/>
    <p:sldId id="264" r:id="rId15"/>
    <p:sldId id="263" r:id="rId16"/>
    <p:sldId id="266" r:id="rId17"/>
    <p:sldId id="282" r:id="rId18"/>
    <p:sldId id="268" r:id="rId19"/>
    <p:sldId id="267" r:id="rId20"/>
    <p:sldId id="269" r:id="rId21"/>
    <p:sldId id="270" r:id="rId22"/>
    <p:sldId id="271" r:id="rId23"/>
    <p:sldId id="283" r:id="rId24"/>
    <p:sldId id="284" r:id="rId25"/>
    <p:sldId id="285" r:id="rId26"/>
    <p:sldId id="27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6431" autoAdjust="0"/>
  </p:normalViewPr>
  <p:slideViewPr>
    <p:cSldViewPr snapToGrid="0">
      <p:cViewPr varScale="1">
        <p:scale>
          <a:sx n="48" d="100"/>
          <a:sy n="48" d="100"/>
        </p:scale>
        <p:origin x="60" y="6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1167CB-95DA-48C0-863B-65410EA39566}" type="datetimeFigureOut">
              <a:rPr lang="en-US" smtClean="0"/>
              <a:t>3/28/2022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1FF4E-EC7C-4E33-8F22-A0894A3CA6A7}" type="slidenum">
              <a:rPr lang="en-US" smtClean="0"/>
              <a:t>‹#›</a:t>
            </a:fld>
            <a:endParaRPr lang="en-US"/>
          </a:p>
        </p:txBody>
      </p:sp>
    </p:spTree>
    <p:extLst>
      <p:ext uri="{BB962C8B-B14F-4D97-AF65-F5344CB8AC3E}">
        <p14:creationId xmlns:p14="http://schemas.microsoft.com/office/powerpoint/2010/main" val="277239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1854_Broad_Street_cholera_outbreak#cite_note-FOOTNOTESnow185545-14" TargetMode="External"/><Relationship Id="rId13" Type="http://schemas.openxmlformats.org/officeDocument/2006/relationships/hyperlink" Target="https://en.wikipedia.org/wiki/1854_Broad_Street_cholera_outbreak#cite_note-15" TargetMode="External"/><Relationship Id="rId3" Type="http://schemas.openxmlformats.org/officeDocument/2006/relationships/hyperlink" Target="https://en.wikipedia.org/wiki/John_Snow" TargetMode="External"/><Relationship Id="rId7" Type="http://schemas.openxmlformats.org/officeDocument/2006/relationships/hyperlink" Target="https://en.wikipedia.org/wiki/Dot_map" TargetMode="External"/><Relationship Id="rId12" Type="http://schemas.openxmlformats.org/officeDocument/2006/relationships/hyperlink" Target="https://en.wikipedia.org/wiki/Lambeth_Waterworks_Company"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1854_Broad_Street_cholera_outbreak#cite_note-1" TargetMode="External"/><Relationship Id="rId11" Type="http://schemas.openxmlformats.org/officeDocument/2006/relationships/hyperlink" Target="https://en.wikipedia.org/wiki/Seething_Wells" TargetMode="External"/><Relationship Id="rId5" Type="http://schemas.openxmlformats.org/officeDocument/2006/relationships/hyperlink" Target="https://en.wikipedia.org/wiki/Miasma_theory" TargetMode="External"/><Relationship Id="rId10" Type="http://schemas.openxmlformats.org/officeDocument/2006/relationships/hyperlink" Target="https://en.wikipedia.org/wiki/Southwark_and_Vauxhall_Waterworks_Company" TargetMode="External"/><Relationship Id="rId4" Type="http://schemas.openxmlformats.org/officeDocument/2006/relationships/hyperlink" Target="https://en.wikipedia.org/wiki/Germ_theory_of_disease" TargetMode="External"/><Relationship Id="rId9" Type="http://schemas.openxmlformats.org/officeDocument/2006/relationships/hyperlink" Target="https://en.wikipedia.org/wiki/Voronoi_diagram" TargetMode="External"/><Relationship Id="rId14" Type="http://schemas.openxmlformats.org/officeDocument/2006/relationships/hyperlink" Target="https://en.wikipedia.org/wiki/1854_Broad_Street_cholera_outbreak#cite_note-16"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physician </a:t>
            </a:r>
            <a:r>
              <a:rPr lang="en-US" b="0" i="0" u="none" strike="noStrike" dirty="0">
                <a:solidFill>
                  <a:srgbClr val="0645AD"/>
                </a:solidFill>
                <a:effectLst/>
                <a:latin typeface="Arial" panose="020B0604020202020204" pitchFamily="34" charset="0"/>
                <a:hlinkClick r:id="rId3" tooltip="John Snow"/>
              </a:rPr>
              <a:t>John Snow</a:t>
            </a:r>
            <a:r>
              <a:rPr lang="en-US" b="0" i="0" dirty="0">
                <a:solidFill>
                  <a:srgbClr val="202122"/>
                </a:solidFill>
                <a:effectLst/>
                <a:latin typeface="Arial" panose="020B0604020202020204" pitchFamily="34" charset="0"/>
              </a:rPr>
              <a:t>'s study of its causes and his hypothesis that </a:t>
            </a:r>
            <a:r>
              <a:rPr lang="en-US" b="0" i="0" u="none" strike="noStrike" dirty="0">
                <a:solidFill>
                  <a:srgbClr val="0645AD"/>
                </a:solidFill>
                <a:effectLst/>
                <a:latin typeface="Arial" panose="020B0604020202020204" pitchFamily="34" charset="0"/>
                <a:hlinkClick r:id="rId4" tooltip="Germ theory of disease"/>
              </a:rPr>
              <a:t>germ-contaminated water</a:t>
            </a:r>
            <a:r>
              <a:rPr lang="en-US" b="0" i="0" dirty="0">
                <a:solidFill>
                  <a:srgbClr val="202122"/>
                </a:solidFill>
                <a:effectLst/>
                <a:latin typeface="Arial" panose="020B0604020202020204" pitchFamily="34" charset="0"/>
              </a:rPr>
              <a:t> was the source of cholera, rather than particles in the air (referred to as "</a:t>
            </a:r>
            <a:r>
              <a:rPr lang="en-US" b="0" i="0" u="none" strike="noStrike" dirty="0">
                <a:solidFill>
                  <a:srgbClr val="0645AD"/>
                </a:solidFill>
                <a:effectLst/>
                <a:latin typeface="Arial" panose="020B0604020202020204" pitchFamily="34" charset="0"/>
                <a:hlinkClick r:id="rId5" tooltip="Miasma theory"/>
              </a:rPr>
              <a:t>miasma</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6"/>
              </a:rPr>
              <a:t>[</a:t>
            </a:r>
            <a:endParaRPr lang="en-US" dirty="0"/>
          </a:p>
          <a:p>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ow later used a </a:t>
            </a:r>
            <a:r>
              <a:rPr lang="en-US" b="0" i="0" u="none" strike="noStrike" dirty="0">
                <a:solidFill>
                  <a:srgbClr val="0645AD"/>
                </a:solidFill>
                <a:effectLst/>
                <a:latin typeface="Arial" panose="020B0604020202020204" pitchFamily="34" charset="0"/>
                <a:hlinkClick r:id="rId7" tooltip="Dot map"/>
              </a:rPr>
              <a:t>dot map</a:t>
            </a:r>
            <a:r>
              <a:rPr lang="en-US" b="0" i="0" dirty="0">
                <a:solidFill>
                  <a:srgbClr val="202122"/>
                </a:solidFill>
                <a:effectLst/>
                <a:latin typeface="Arial" panose="020B0604020202020204" pitchFamily="34" charset="0"/>
              </a:rPr>
              <a:t> to illustrate how cases of cholera occurred around this pump.</a:t>
            </a:r>
            <a:r>
              <a:rPr lang="en-US" b="0" i="0" u="none" strike="noStrike" baseline="30000" dirty="0">
                <a:solidFill>
                  <a:srgbClr val="0645AD"/>
                </a:solidFill>
                <a:effectLst/>
                <a:latin typeface="Arial" panose="020B0604020202020204" pitchFamily="34" charset="0"/>
                <a:hlinkClick r:id="rId8"/>
              </a:rPr>
              <a:t>[14]</a:t>
            </a:r>
            <a:r>
              <a:rPr lang="en-US" b="0" i="0" dirty="0">
                <a:solidFill>
                  <a:srgbClr val="202122"/>
                </a:solidFill>
                <a:effectLst/>
                <a:latin typeface="Arial" panose="020B0604020202020204" pitchFamily="34" charset="0"/>
              </a:rPr>
              <a:t> Snow's efforts to connect the incidence of cholera with potential geographic sources was based on creating what is now known as a </a:t>
            </a:r>
            <a:r>
              <a:rPr lang="en-US" b="0" i="0" u="none" strike="noStrike" dirty="0">
                <a:solidFill>
                  <a:srgbClr val="0645AD"/>
                </a:solidFill>
                <a:effectLst/>
                <a:latin typeface="Arial" panose="020B0604020202020204" pitchFamily="34" charset="0"/>
                <a:hlinkClick r:id="rId9" tooltip="Voronoi diagram"/>
              </a:rPr>
              <a:t>Voronoi diagram</a:t>
            </a:r>
            <a:r>
              <a:rPr lang="en-US" b="0" i="0" dirty="0">
                <a:solidFill>
                  <a:srgbClr val="202122"/>
                </a:solidFill>
                <a:effectLst/>
                <a:latin typeface="Arial" panose="020B0604020202020204" pitchFamily="34" charset="0"/>
              </a:rPr>
              <a:t>. He mapped the locations of individual water pumps and generated cells which represented all the points on his map which were closest to each pump. The section of Snow's map representing areas in the city where the closest available source of water was the Broad Street pump included the highest incidence of cholera cases. Snow also performed a statistical comparison between the </a:t>
            </a:r>
            <a:r>
              <a:rPr lang="en-US" b="0" i="0" u="none" strike="noStrike" dirty="0">
                <a:solidFill>
                  <a:srgbClr val="0645AD"/>
                </a:solidFill>
                <a:effectLst/>
                <a:latin typeface="Arial" panose="020B0604020202020204" pitchFamily="34" charset="0"/>
                <a:hlinkClick r:id="rId10" tooltip="Southwark and Vauxhall Waterworks Company"/>
              </a:rPr>
              <a:t>Southwark and Vauxhall Waterworks Company</a:t>
            </a:r>
            <a:r>
              <a:rPr lang="en-US" b="0" i="0" dirty="0">
                <a:solidFill>
                  <a:srgbClr val="202122"/>
                </a:solidFill>
                <a:effectLst/>
                <a:latin typeface="Arial" panose="020B0604020202020204" pitchFamily="34" charset="0"/>
              </a:rPr>
              <a:t>, and a waterworks at </a:t>
            </a:r>
            <a:r>
              <a:rPr lang="en-US" b="0" i="0" u="none" strike="noStrike" dirty="0">
                <a:solidFill>
                  <a:srgbClr val="0645AD"/>
                </a:solidFill>
                <a:effectLst/>
                <a:latin typeface="Arial" panose="020B0604020202020204" pitchFamily="34" charset="0"/>
                <a:hlinkClick r:id="rId11" tooltip="Seething Wells"/>
              </a:rPr>
              <a:t>Seething Wells</a:t>
            </a:r>
            <a:r>
              <a:rPr lang="en-US" b="0" i="0" dirty="0">
                <a:solidFill>
                  <a:srgbClr val="202122"/>
                </a:solidFill>
                <a:effectLst/>
                <a:latin typeface="Arial" panose="020B0604020202020204" pitchFamily="34" charset="0"/>
              </a:rPr>
              <a:t> (owned by the </a:t>
            </a:r>
            <a:r>
              <a:rPr lang="en-US" b="0" i="0" u="none" strike="noStrike" dirty="0">
                <a:solidFill>
                  <a:srgbClr val="0645AD"/>
                </a:solidFill>
                <a:effectLst/>
                <a:latin typeface="Arial" panose="020B0604020202020204" pitchFamily="34" charset="0"/>
                <a:hlinkClick r:id="rId12" tooltip="Lambeth Waterworks Company"/>
              </a:rPr>
              <a:t>Lambeth Waterworks Company</a:t>
            </a:r>
            <a:r>
              <a:rPr lang="en-US" b="0" i="0" dirty="0">
                <a:solidFill>
                  <a:srgbClr val="202122"/>
                </a:solidFill>
                <a:effectLst/>
                <a:latin typeface="Arial" panose="020B0604020202020204" pitchFamily="34" charset="0"/>
              </a:rPr>
              <a:t>) that was further upriver and hence had cleaner water; he showed that houses supplied by the former had a cholera mortality rate 14 times that of those supplied by the latter.</a:t>
            </a:r>
            <a:r>
              <a:rPr lang="en-US" b="0" i="0" u="none" strike="noStrike" baseline="30000" dirty="0">
                <a:solidFill>
                  <a:srgbClr val="0645AD"/>
                </a:solidFill>
                <a:effectLst/>
                <a:latin typeface="Arial" panose="020B0604020202020204" pitchFamily="34" charset="0"/>
                <a:hlinkClick r:id="rId13"/>
              </a:rPr>
              <a:t>[15]</a:t>
            </a:r>
            <a:r>
              <a:rPr lang="en-US" b="0" i="0" u="none" strike="noStrike" baseline="30000" dirty="0">
                <a:solidFill>
                  <a:srgbClr val="0645AD"/>
                </a:solidFill>
                <a:effectLst/>
                <a:latin typeface="Arial" panose="020B0604020202020204" pitchFamily="34" charset="0"/>
                <a:hlinkClick r:id="rId14"/>
              </a:rPr>
              <a:t>[16]</a:t>
            </a:r>
            <a:endParaRPr lang="en-US" dirty="0"/>
          </a:p>
        </p:txBody>
      </p:sp>
      <p:sp>
        <p:nvSpPr>
          <p:cNvPr id="4" name="Slide Number Placeholder 3"/>
          <p:cNvSpPr>
            <a:spLocks noGrp="1"/>
          </p:cNvSpPr>
          <p:nvPr>
            <p:ph type="sldNum" sz="quarter" idx="5"/>
          </p:nvPr>
        </p:nvSpPr>
        <p:spPr/>
        <p:txBody>
          <a:bodyPr/>
          <a:lstStyle/>
          <a:p>
            <a:fld id="{D6C1FF4E-EC7C-4E33-8F22-A0894A3CA6A7}" type="slidenum">
              <a:rPr lang="en-US" smtClean="0"/>
              <a:t>8</a:t>
            </a:fld>
            <a:endParaRPr lang="en-US"/>
          </a:p>
        </p:txBody>
      </p:sp>
    </p:spTree>
    <p:extLst>
      <p:ext uri="{BB962C8B-B14F-4D97-AF65-F5344CB8AC3E}">
        <p14:creationId xmlns:p14="http://schemas.microsoft.com/office/powerpoint/2010/main" val="2376563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proposed by Leland Wilkinson </a:t>
            </a:r>
          </a:p>
        </p:txBody>
      </p:sp>
      <p:sp>
        <p:nvSpPr>
          <p:cNvPr id="4" name="Slide Number Placeholder 3"/>
          <p:cNvSpPr>
            <a:spLocks noGrp="1"/>
          </p:cNvSpPr>
          <p:nvPr>
            <p:ph type="sldNum" sz="quarter" idx="5"/>
          </p:nvPr>
        </p:nvSpPr>
        <p:spPr/>
        <p:txBody>
          <a:bodyPr/>
          <a:lstStyle/>
          <a:p>
            <a:fld id="{D6C1FF4E-EC7C-4E33-8F22-A0894A3CA6A7}" type="slidenum">
              <a:rPr lang="en-US" smtClean="0"/>
              <a:t>9</a:t>
            </a:fld>
            <a:endParaRPr lang="en-US"/>
          </a:p>
        </p:txBody>
      </p:sp>
    </p:spTree>
    <p:extLst>
      <p:ext uri="{BB962C8B-B14F-4D97-AF65-F5344CB8AC3E}">
        <p14:creationId xmlns:p14="http://schemas.microsoft.com/office/powerpoint/2010/main" val="225845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 is a set of points. A mathematical graph cannot be seen. It is an abstraction. A graphic, however, is a physical representation of a graph. This representation is accomplished by realizing graphs with aesthetic attributes such as size or color. An object-oriented graphics system requires explicit definitions for these realizations and rules for relating them to data and for organizing their behavior in a computational environment. If we are lucky, this graphics system should have generality, yet will rest on a few simple objects and rules. This book is an attempt to reveal the richness of such a system. From the OOD perspective, graphics are collections of objects. If the messages between these objects follow a simple grammar, then they will behave consistently and flexibly. To introduce this idea, we will focus on three stages of graphic creation: 1) Specification 2) Assembly 3) Display After introducing these stages, we will show how they work in an example.</a:t>
            </a:r>
          </a:p>
          <a:p>
            <a:endParaRPr lang="en-US" dirty="0"/>
          </a:p>
          <a:p>
            <a:r>
              <a:rPr lang="en-US" dirty="0"/>
              <a:t>https://link.springer.com/content/pdf/10.1007%2F0-387-28695-0.pdf </a:t>
            </a:r>
          </a:p>
          <a:p>
            <a:endParaRPr lang="en-US" dirty="0"/>
          </a:p>
          <a:p>
            <a:r>
              <a:rPr lang="en-US" dirty="0"/>
              <a:t>But this wasn’t like actually a coding language YET</a:t>
            </a:r>
          </a:p>
        </p:txBody>
      </p:sp>
      <p:sp>
        <p:nvSpPr>
          <p:cNvPr id="4" name="Slide Number Placeholder 3"/>
          <p:cNvSpPr>
            <a:spLocks noGrp="1"/>
          </p:cNvSpPr>
          <p:nvPr>
            <p:ph type="sldNum" sz="quarter" idx="5"/>
          </p:nvPr>
        </p:nvSpPr>
        <p:spPr/>
        <p:txBody>
          <a:bodyPr/>
          <a:lstStyle/>
          <a:p>
            <a:fld id="{D6C1FF4E-EC7C-4E33-8F22-A0894A3CA6A7}" type="slidenum">
              <a:rPr lang="en-US" smtClean="0"/>
              <a:t>10</a:t>
            </a:fld>
            <a:endParaRPr lang="en-US"/>
          </a:p>
        </p:txBody>
      </p:sp>
    </p:spTree>
    <p:extLst>
      <p:ext uri="{BB962C8B-B14F-4D97-AF65-F5344CB8AC3E}">
        <p14:creationId xmlns:p14="http://schemas.microsoft.com/office/powerpoint/2010/main" val="965683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C1FF4E-EC7C-4E33-8F22-A0894A3CA6A7}" type="slidenum">
              <a:rPr lang="en-US" smtClean="0"/>
              <a:t>17</a:t>
            </a:fld>
            <a:endParaRPr lang="en-US"/>
          </a:p>
        </p:txBody>
      </p:sp>
    </p:spTree>
    <p:extLst>
      <p:ext uri="{BB962C8B-B14F-4D97-AF65-F5344CB8AC3E}">
        <p14:creationId xmlns:p14="http://schemas.microsoft.com/office/powerpoint/2010/main" val="731245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coordinate system, </a:t>
            </a:r>
            <a:r>
              <a:rPr lang="en-US" dirty="0" err="1"/>
              <a:t>coord</a:t>
            </a:r>
            <a:r>
              <a:rPr lang="en-US" dirty="0"/>
              <a:t> for short, maps the position of objects onto the plane of the plot. Position is often specified by two coordinates (x, y), but could be any number of coordinates. The Cartesian coordinate system is the most common coordinate system for two dimensions, whereas polar coordinates and various map projections are used less frequently. For higher dimensions, we have parallel coordinates (a projective geometry), mosaic plots (a hierarchical coordinate system), and linear projections onto the plane.</a:t>
            </a:r>
          </a:p>
        </p:txBody>
      </p:sp>
      <p:sp>
        <p:nvSpPr>
          <p:cNvPr id="4" name="Slide Number Placeholder 3"/>
          <p:cNvSpPr>
            <a:spLocks noGrp="1"/>
          </p:cNvSpPr>
          <p:nvPr>
            <p:ph type="sldNum" sz="quarter" idx="5"/>
          </p:nvPr>
        </p:nvSpPr>
        <p:spPr/>
        <p:txBody>
          <a:bodyPr/>
          <a:lstStyle/>
          <a:p>
            <a:fld id="{D6C1FF4E-EC7C-4E33-8F22-A0894A3CA6A7}" type="slidenum">
              <a:rPr lang="en-US" smtClean="0"/>
              <a:t>22</a:t>
            </a:fld>
            <a:endParaRPr lang="en-US"/>
          </a:p>
        </p:txBody>
      </p:sp>
    </p:spTree>
    <p:extLst>
      <p:ext uri="{BB962C8B-B14F-4D97-AF65-F5344CB8AC3E}">
        <p14:creationId xmlns:p14="http://schemas.microsoft.com/office/powerpoint/2010/main" val="216810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 15 from Wickham</a:t>
            </a:r>
          </a:p>
        </p:txBody>
      </p:sp>
      <p:sp>
        <p:nvSpPr>
          <p:cNvPr id="4" name="Slide Number Placeholder 3"/>
          <p:cNvSpPr>
            <a:spLocks noGrp="1"/>
          </p:cNvSpPr>
          <p:nvPr>
            <p:ph type="sldNum" sz="quarter" idx="5"/>
          </p:nvPr>
        </p:nvSpPr>
        <p:spPr/>
        <p:txBody>
          <a:bodyPr/>
          <a:lstStyle/>
          <a:p>
            <a:fld id="{D6C1FF4E-EC7C-4E33-8F22-A0894A3CA6A7}" type="slidenum">
              <a:rPr lang="en-US" smtClean="0"/>
              <a:t>23</a:t>
            </a:fld>
            <a:endParaRPr lang="en-US"/>
          </a:p>
        </p:txBody>
      </p:sp>
    </p:spTree>
    <p:extLst>
      <p:ext uri="{BB962C8B-B14F-4D97-AF65-F5344CB8AC3E}">
        <p14:creationId xmlns:p14="http://schemas.microsoft.com/office/powerpoint/2010/main" val="1182991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C4D83-83DB-4FAD-8CFC-F2C8DC629D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B3C51F-CAC1-4F44-990C-F87AB03FC1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1AE01D-D0E3-4A32-9A2C-4D7430A736C3}"/>
              </a:ext>
            </a:extLst>
          </p:cNvPr>
          <p:cNvSpPr>
            <a:spLocks noGrp="1"/>
          </p:cNvSpPr>
          <p:nvPr>
            <p:ph type="dt" sz="half" idx="10"/>
          </p:nvPr>
        </p:nvSpPr>
        <p:spPr/>
        <p:txBody>
          <a:bodyPr/>
          <a:lstStyle/>
          <a:p>
            <a:fld id="{F3AB76AE-8A73-4718-A0CF-E24F873E9DBD}" type="datetimeFigureOut">
              <a:rPr lang="en-US" smtClean="0"/>
              <a:t>3/28/2022</a:t>
            </a:fld>
            <a:endParaRPr lang="en-US"/>
          </a:p>
        </p:txBody>
      </p:sp>
      <p:sp>
        <p:nvSpPr>
          <p:cNvPr id="5" name="Footer Placeholder 4">
            <a:extLst>
              <a:ext uri="{FF2B5EF4-FFF2-40B4-BE49-F238E27FC236}">
                <a16:creationId xmlns:a16="http://schemas.microsoft.com/office/drawing/2014/main" id="{3E8CAB37-B059-4FE6-AF39-D18820417C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E8A3F-FF94-4E23-B0B1-4D429854BF7F}"/>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2112895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C86AF-AFFD-4BE0-BB7A-2857389466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C0DE87-7AB9-4BD1-AA48-BB945F7FF0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1CA38-5CFF-40E1-AAED-5C73A0E02753}"/>
              </a:ext>
            </a:extLst>
          </p:cNvPr>
          <p:cNvSpPr>
            <a:spLocks noGrp="1"/>
          </p:cNvSpPr>
          <p:nvPr>
            <p:ph type="dt" sz="half" idx="10"/>
          </p:nvPr>
        </p:nvSpPr>
        <p:spPr/>
        <p:txBody>
          <a:bodyPr/>
          <a:lstStyle/>
          <a:p>
            <a:fld id="{F3AB76AE-8A73-4718-A0CF-E24F873E9DBD}" type="datetimeFigureOut">
              <a:rPr lang="en-US" smtClean="0"/>
              <a:t>3/28/2022</a:t>
            </a:fld>
            <a:endParaRPr lang="en-US"/>
          </a:p>
        </p:txBody>
      </p:sp>
      <p:sp>
        <p:nvSpPr>
          <p:cNvPr id="5" name="Footer Placeholder 4">
            <a:extLst>
              <a:ext uri="{FF2B5EF4-FFF2-40B4-BE49-F238E27FC236}">
                <a16:creationId xmlns:a16="http://schemas.microsoft.com/office/drawing/2014/main" id="{53509F41-8141-4767-975F-FD6305AD3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F1B99-72D4-47DF-8FB3-8CB0D98053AA}"/>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82576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4E76F-C3EE-42FB-9B91-6420E8E643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8C735A-F15B-4064-A6DB-DFBAD3A1AD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F9B7D9-730A-41C7-9110-3EE271DF9181}"/>
              </a:ext>
            </a:extLst>
          </p:cNvPr>
          <p:cNvSpPr>
            <a:spLocks noGrp="1"/>
          </p:cNvSpPr>
          <p:nvPr>
            <p:ph type="dt" sz="half" idx="10"/>
          </p:nvPr>
        </p:nvSpPr>
        <p:spPr/>
        <p:txBody>
          <a:bodyPr/>
          <a:lstStyle/>
          <a:p>
            <a:fld id="{F3AB76AE-8A73-4718-A0CF-E24F873E9DBD}" type="datetimeFigureOut">
              <a:rPr lang="en-US" smtClean="0"/>
              <a:t>3/28/2022</a:t>
            </a:fld>
            <a:endParaRPr lang="en-US"/>
          </a:p>
        </p:txBody>
      </p:sp>
      <p:sp>
        <p:nvSpPr>
          <p:cNvPr id="5" name="Footer Placeholder 4">
            <a:extLst>
              <a:ext uri="{FF2B5EF4-FFF2-40B4-BE49-F238E27FC236}">
                <a16:creationId xmlns:a16="http://schemas.microsoft.com/office/drawing/2014/main" id="{14180AC8-4A40-4A50-9448-E164C7EAE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D97ADD-062E-4E50-BD5E-60A410DA88CF}"/>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3018839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07C46-FE17-4796-82F5-ECB07F1769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680D04-C3A8-4DB8-B5A2-B681F67DA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090582-6F9B-420F-A8FE-250E93C339DC}"/>
              </a:ext>
            </a:extLst>
          </p:cNvPr>
          <p:cNvSpPr>
            <a:spLocks noGrp="1"/>
          </p:cNvSpPr>
          <p:nvPr>
            <p:ph type="dt" sz="half" idx="10"/>
          </p:nvPr>
        </p:nvSpPr>
        <p:spPr/>
        <p:txBody>
          <a:bodyPr/>
          <a:lstStyle/>
          <a:p>
            <a:fld id="{F3AB76AE-8A73-4718-A0CF-E24F873E9DBD}" type="datetimeFigureOut">
              <a:rPr lang="en-US" smtClean="0"/>
              <a:t>3/28/2022</a:t>
            </a:fld>
            <a:endParaRPr lang="en-US"/>
          </a:p>
        </p:txBody>
      </p:sp>
      <p:sp>
        <p:nvSpPr>
          <p:cNvPr id="5" name="Footer Placeholder 4">
            <a:extLst>
              <a:ext uri="{FF2B5EF4-FFF2-40B4-BE49-F238E27FC236}">
                <a16:creationId xmlns:a16="http://schemas.microsoft.com/office/drawing/2014/main" id="{7F469C04-E937-4EF7-A367-964D0E371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37E9C6-9546-45FB-9006-17A088878A56}"/>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2399416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8C89-DDE9-448A-B6D7-4B867D1227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BBF6F3-8E4A-44F8-ABC0-8746A388A8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F456D5-3F53-4D29-8C1F-C18D7A6C51A7}"/>
              </a:ext>
            </a:extLst>
          </p:cNvPr>
          <p:cNvSpPr>
            <a:spLocks noGrp="1"/>
          </p:cNvSpPr>
          <p:nvPr>
            <p:ph type="dt" sz="half" idx="10"/>
          </p:nvPr>
        </p:nvSpPr>
        <p:spPr/>
        <p:txBody>
          <a:bodyPr/>
          <a:lstStyle/>
          <a:p>
            <a:fld id="{F3AB76AE-8A73-4718-A0CF-E24F873E9DBD}" type="datetimeFigureOut">
              <a:rPr lang="en-US" smtClean="0"/>
              <a:t>3/28/2022</a:t>
            </a:fld>
            <a:endParaRPr lang="en-US"/>
          </a:p>
        </p:txBody>
      </p:sp>
      <p:sp>
        <p:nvSpPr>
          <p:cNvPr id="5" name="Footer Placeholder 4">
            <a:extLst>
              <a:ext uri="{FF2B5EF4-FFF2-40B4-BE49-F238E27FC236}">
                <a16:creationId xmlns:a16="http://schemas.microsoft.com/office/drawing/2014/main" id="{9E7CDE40-340D-4621-AB1F-7E04C73D4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F8C12-D04B-4442-BA4A-3589EFA6FA81}"/>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668475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6811-0FB2-4CA6-BB27-9D077CE683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D27E42-7CF8-44A8-B88C-818CDCE382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1496C1-D128-4775-8C2A-0166F3B754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BD0E5F-47AA-45F3-94E7-BB8DF89FE0C9}"/>
              </a:ext>
            </a:extLst>
          </p:cNvPr>
          <p:cNvSpPr>
            <a:spLocks noGrp="1"/>
          </p:cNvSpPr>
          <p:nvPr>
            <p:ph type="dt" sz="half" idx="10"/>
          </p:nvPr>
        </p:nvSpPr>
        <p:spPr/>
        <p:txBody>
          <a:bodyPr/>
          <a:lstStyle/>
          <a:p>
            <a:fld id="{F3AB76AE-8A73-4718-A0CF-E24F873E9DBD}" type="datetimeFigureOut">
              <a:rPr lang="en-US" smtClean="0"/>
              <a:t>3/28/2022</a:t>
            </a:fld>
            <a:endParaRPr lang="en-US"/>
          </a:p>
        </p:txBody>
      </p:sp>
      <p:sp>
        <p:nvSpPr>
          <p:cNvPr id="6" name="Footer Placeholder 5">
            <a:extLst>
              <a:ext uri="{FF2B5EF4-FFF2-40B4-BE49-F238E27FC236}">
                <a16:creationId xmlns:a16="http://schemas.microsoft.com/office/drawing/2014/main" id="{A1584160-1474-4B14-884E-A26163CB0F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AE7166-5014-4764-AE56-40F8358FDE62}"/>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8890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3738C-2171-4DB1-9EB5-F2101D3757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423B59-5F4A-4BE2-966F-C84FFED475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919B9-C23C-46DC-98C9-30986680EB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179AB5-4BD2-4F99-8152-0C2480766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5DD029-DC64-43DB-9ECD-84E6220C29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03D87D-0C8B-49AF-8159-F9D35DA8A03E}"/>
              </a:ext>
            </a:extLst>
          </p:cNvPr>
          <p:cNvSpPr>
            <a:spLocks noGrp="1"/>
          </p:cNvSpPr>
          <p:nvPr>
            <p:ph type="dt" sz="half" idx="10"/>
          </p:nvPr>
        </p:nvSpPr>
        <p:spPr/>
        <p:txBody>
          <a:bodyPr/>
          <a:lstStyle/>
          <a:p>
            <a:fld id="{F3AB76AE-8A73-4718-A0CF-E24F873E9DBD}" type="datetimeFigureOut">
              <a:rPr lang="en-US" smtClean="0"/>
              <a:t>3/28/2022</a:t>
            </a:fld>
            <a:endParaRPr lang="en-US"/>
          </a:p>
        </p:txBody>
      </p:sp>
      <p:sp>
        <p:nvSpPr>
          <p:cNvPr id="8" name="Footer Placeholder 7">
            <a:extLst>
              <a:ext uri="{FF2B5EF4-FFF2-40B4-BE49-F238E27FC236}">
                <a16:creationId xmlns:a16="http://schemas.microsoft.com/office/drawing/2014/main" id="{B25FBE24-6D18-463A-B86D-E417F73CDD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AF2AAC-4101-4575-871A-47FE86C37E3B}"/>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1699145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83FD-FD7A-402D-902A-2B5CE2D381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B4A1FD-7834-43DB-9D1C-6F0B849844E0}"/>
              </a:ext>
            </a:extLst>
          </p:cNvPr>
          <p:cNvSpPr>
            <a:spLocks noGrp="1"/>
          </p:cNvSpPr>
          <p:nvPr>
            <p:ph type="dt" sz="half" idx="10"/>
          </p:nvPr>
        </p:nvSpPr>
        <p:spPr/>
        <p:txBody>
          <a:bodyPr/>
          <a:lstStyle/>
          <a:p>
            <a:fld id="{F3AB76AE-8A73-4718-A0CF-E24F873E9DBD}" type="datetimeFigureOut">
              <a:rPr lang="en-US" smtClean="0"/>
              <a:t>3/28/2022</a:t>
            </a:fld>
            <a:endParaRPr lang="en-US"/>
          </a:p>
        </p:txBody>
      </p:sp>
      <p:sp>
        <p:nvSpPr>
          <p:cNvPr id="4" name="Footer Placeholder 3">
            <a:extLst>
              <a:ext uri="{FF2B5EF4-FFF2-40B4-BE49-F238E27FC236}">
                <a16:creationId xmlns:a16="http://schemas.microsoft.com/office/drawing/2014/main" id="{509201F1-8244-4C7F-8D96-E57B8E611B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C64ECD-88F9-4965-95FC-22CD01A7AB82}"/>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4005460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5B2F23-9770-47FF-BD0A-5C640D0D11F4}"/>
              </a:ext>
            </a:extLst>
          </p:cNvPr>
          <p:cNvSpPr>
            <a:spLocks noGrp="1"/>
          </p:cNvSpPr>
          <p:nvPr>
            <p:ph type="dt" sz="half" idx="10"/>
          </p:nvPr>
        </p:nvSpPr>
        <p:spPr/>
        <p:txBody>
          <a:bodyPr/>
          <a:lstStyle/>
          <a:p>
            <a:fld id="{F3AB76AE-8A73-4718-A0CF-E24F873E9DBD}" type="datetimeFigureOut">
              <a:rPr lang="en-US" smtClean="0"/>
              <a:t>3/28/2022</a:t>
            </a:fld>
            <a:endParaRPr lang="en-US"/>
          </a:p>
        </p:txBody>
      </p:sp>
      <p:sp>
        <p:nvSpPr>
          <p:cNvPr id="3" name="Footer Placeholder 2">
            <a:extLst>
              <a:ext uri="{FF2B5EF4-FFF2-40B4-BE49-F238E27FC236}">
                <a16:creationId xmlns:a16="http://schemas.microsoft.com/office/drawing/2014/main" id="{229116A5-489A-47DD-B55E-AE7D545384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67A710-1C0F-47EB-A28D-CBBFD8FFBD8E}"/>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1698068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E4C3-702B-4EC6-85F6-503A76C2EF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D3E574-7139-498B-99B4-006028600D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FC0F02-3F51-4C9E-924F-471567C73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BD566-7559-4EF0-A295-72A474CE011B}"/>
              </a:ext>
            </a:extLst>
          </p:cNvPr>
          <p:cNvSpPr>
            <a:spLocks noGrp="1"/>
          </p:cNvSpPr>
          <p:nvPr>
            <p:ph type="dt" sz="half" idx="10"/>
          </p:nvPr>
        </p:nvSpPr>
        <p:spPr/>
        <p:txBody>
          <a:bodyPr/>
          <a:lstStyle/>
          <a:p>
            <a:fld id="{F3AB76AE-8A73-4718-A0CF-E24F873E9DBD}" type="datetimeFigureOut">
              <a:rPr lang="en-US" smtClean="0"/>
              <a:t>3/28/2022</a:t>
            </a:fld>
            <a:endParaRPr lang="en-US"/>
          </a:p>
        </p:txBody>
      </p:sp>
      <p:sp>
        <p:nvSpPr>
          <p:cNvPr id="6" name="Footer Placeholder 5">
            <a:extLst>
              <a:ext uri="{FF2B5EF4-FFF2-40B4-BE49-F238E27FC236}">
                <a16:creationId xmlns:a16="http://schemas.microsoft.com/office/drawing/2014/main" id="{A5A318C7-93DD-4ABF-B03B-9D4A6C527E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B5E5BB-E439-4EF0-AC1B-472DE9367CAE}"/>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2002995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CBB70-0020-42E1-9B56-DF08E8FF67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AADBF1-E9B1-4A54-A10A-9B87E9656B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630D9C-791D-47B8-A747-9505D98407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7725E1-D2EC-4E48-97E8-B5C4347E619F}"/>
              </a:ext>
            </a:extLst>
          </p:cNvPr>
          <p:cNvSpPr>
            <a:spLocks noGrp="1"/>
          </p:cNvSpPr>
          <p:nvPr>
            <p:ph type="dt" sz="half" idx="10"/>
          </p:nvPr>
        </p:nvSpPr>
        <p:spPr/>
        <p:txBody>
          <a:bodyPr/>
          <a:lstStyle/>
          <a:p>
            <a:fld id="{F3AB76AE-8A73-4718-A0CF-E24F873E9DBD}" type="datetimeFigureOut">
              <a:rPr lang="en-US" smtClean="0"/>
              <a:t>3/28/2022</a:t>
            </a:fld>
            <a:endParaRPr lang="en-US"/>
          </a:p>
        </p:txBody>
      </p:sp>
      <p:sp>
        <p:nvSpPr>
          <p:cNvPr id="6" name="Footer Placeholder 5">
            <a:extLst>
              <a:ext uri="{FF2B5EF4-FFF2-40B4-BE49-F238E27FC236}">
                <a16:creationId xmlns:a16="http://schemas.microsoft.com/office/drawing/2014/main" id="{8783A5C4-0CCD-4E66-9F22-54DC732C3E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E077D5-8006-4568-958B-70FFBCCB7BB2}"/>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3521688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E49A1E-274F-4CF4-B038-CDDCE76266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4E06A7-2BC2-4826-80A5-A4F2880629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2B2081-F5B1-4626-B456-EDC0C082CC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AB76AE-8A73-4718-A0CF-E24F873E9DBD}" type="datetimeFigureOut">
              <a:rPr lang="en-US" smtClean="0"/>
              <a:t>3/28/2022</a:t>
            </a:fld>
            <a:endParaRPr lang="en-US"/>
          </a:p>
        </p:txBody>
      </p:sp>
      <p:sp>
        <p:nvSpPr>
          <p:cNvPr id="5" name="Footer Placeholder 4">
            <a:extLst>
              <a:ext uri="{FF2B5EF4-FFF2-40B4-BE49-F238E27FC236}">
                <a16:creationId xmlns:a16="http://schemas.microsoft.com/office/drawing/2014/main" id="{01894BD4-DC95-425E-91DD-9251DBD324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FAF250-B68C-41B0-8DF4-8C3B794EDE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194C3D-4E33-4F72-B602-24E9BF987ED9}" type="slidenum">
              <a:rPr lang="en-US" smtClean="0"/>
              <a:t>‹#›</a:t>
            </a:fld>
            <a:endParaRPr lang="en-US"/>
          </a:p>
        </p:txBody>
      </p:sp>
    </p:spTree>
    <p:extLst>
      <p:ext uri="{BB962C8B-B14F-4D97-AF65-F5344CB8AC3E}">
        <p14:creationId xmlns:p14="http://schemas.microsoft.com/office/powerpoint/2010/main" val="3106256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towardsdatascience.com/a-comprehensive-guide-to-the-grammar-of-graphics-for-effective-visualization-of-multi-dimensional-1f92b4ed4149" TargetMode="External"/><Relationship Id="rId2" Type="http://schemas.openxmlformats.org/officeDocument/2006/relationships/hyperlink" Target="https://rafalab.github.io/dsbook/ggplot2.html" TargetMode="External"/><Relationship Id="rId1" Type="http://schemas.openxmlformats.org/officeDocument/2006/relationships/slideLayout" Target="../slideLayouts/slideLayout2.xml"/><Relationship Id="rId4" Type="http://schemas.openxmlformats.org/officeDocument/2006/relationships/hyperlink" Target="http://r-statistics.co/Top50-Ggplot2-Visualizations-MasterList-R-Code.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www.thefunctionalart.com/2016/08/download-datasaurus-never-trust-summary.html" TargetMode="External"/><Relationship Id="rId4" Type="http://schemas.openxmlformats.org/officeDocument/2006/relationships/hyperlink" Target="http://albertocairo.co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EE615-6E35-4338-82E2-410F0A82891F}"/>
              </a:ext>
            </a:extLst>
          </p:cNvPr>
          <p:cNvSpPr>
            <a:spLocks noGrp="1"/>
          </p:cNvSpPr>
          <p:nvPr>
            <p:ph type="ctrTitle"/>
          </p:nvPr>
        </p:nvSpPr>
        <p:spPr>
          <a:xfrm>
            <a:off x="638882" y="639193"/>
            <a:ext cx="3571810" cy="3573516"/>
          </a:xfrm>
        </p:spPr>
        <p:txBody>
          <a:bodyPr>
            <a:normAutofit/>
          </a:bodyPr>
          <a:lstStyle/>
          <a:p>
            <a:pPr algn="l"/>
            <a:r>
              <a:rPr lang="en-US" sz="6100" dirty="0"/>
              <a:t>Beginner’s guide to ggplot2</a:t>
            </a:r>
          </a:p>
        </p:txBody>
      </p:sp>
      <p:sp>
        <p:nvSpPr>
          <p:cNvPr id="3" name="Subtitle 2">
            <a:extLst>
              <a:ext uri="{FF2B5EF4-FFF2-40B4-BE49-F238E27FC236}">
                <a16:creationId xmlns:a16="http://schemas.microsoft.com/office/drawing/2014/main" id="{CE9BB444-0410-4CDC-9CC7-5EA59F302278}"/>
              </a:ext>
            </a:extLst>
          </p:cNvPr>
          <p:cNvSpPr>
            <a:spLocks noGrp="1"/>
          </p:cNvSpPr>
          <p:nvPr>
            <p:ph type="subTitle" idx="1"/>
          </p:nvPr>
        </p:nvSpPr>
        <p:spPr>
          <a:xfrm>
            <a:off x="638882" y="4631161"/>
            <a:ext cx="3571810" cy="1559327"/>
          </a:xfrm>
        </p:spPr>
        <p:txBody>
          <a:bodyPr>
            <a:normAutofit/>
          </a:bodyPr>
          <a:lstStyle/>
          <a:p>
            <a:pPr algn="l"/>
            <a:r>
              <a:rPr lang="en-US" dirty="0"/>
              <a:t>Kirsten Isabel Verster</a:t>
            </a:r>
          </a:p>
          <a:p>
            <a:pPr algn="l"/>
            <a:endParaRPr lang="en-US" dirty="0"/>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DD61CD94-02D0-4237-A44F-E7A52A0927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14071" y="964680"/>
            <a:ext cx="6559116" cy="4741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56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2005E-0AEC-4883-AC13-01C6BAE61289}"/>
              </a:ext>
            </a:extLst>
          </p:cNvPr>
          <p:cNvSpPr>
            <a:spLocks noGrp="1"/>
          </p:cNvSpPr>
          <p:nvPr>
            <p:ph type="title"/>
          </p:nvPr>
        </p:nvSpPr>
        <p:spPr/>
        <p:txBody>
          <a:bodyPr/>
          <a:lstStyle/>
          <a:p>
            <a:r>
              <a:rPr lang="en-US" dirty="0"/>
              <a:t>Object oriented graphics system </a:t>
            </a:r>
          </a:p>
        </p:txBody>
      </p:sp>
      <p:sp>
        <p:nvSpPr>
          <p:cNvPr id="3" name="Content Placeholder 2">
            <a:extLst>
              <a:ext uri="{FF2B5EF4-FFF2-40B4-BE49-F238E27FC236}">
                <a16:creationId xmlns:a16="http://schemas.microsoft.com/office/drawing/2014/main" id="{0364ACEB-E349-4C43-A99D-9F5535F126AB}"/>
              </a:ext>
            </a:extLst>
          </p:cNvPr>
          <p:cNvSpPr>
            <a:spLocks noGrp="1"/>
          </p:cNvSpPr>
          <p:nvPr>
            <p:ph idx="1"/>
          </p:nvPr>
        </p:nvSpPr>
        <p:spPr/>
        <p:txBody>
          <a:bodyPr/>
          <a:lstStyle/>
          <a:p>
            <a:r>
              <a:rPr lang="en-US" dirty="0"/>
              <a:t>See notes </a:t>
            </a:r>
          </a:p>
        </p:txBody>
      </p:sp>
      <p:pic>
        <p:nvPicPr>
          <p:cNvPr id="5" name="Picture 4">
            <a:extLst>
              <a:ext uri="{FF2B5EF4-FFF2-40B4-BE49-F238E27FC236}">
                <a16:creationId xmlns:a16="http://schemas.microsoft.com/office/drawing/2014/main" id="{1892D2F1-12BE-4B86-8171-4CD02914CA47}"/>
              </a:ext>
            </a:extLst>
          </p:cNvPr>
          <p:cNvPicPr>
            <a:picLocks noChangeAspect="1"/>
          </p:cNvPicPr>
          <p:nvPr/>
        </p:nvPicPr>
        <p:blipFill>
          <a:blip r:embed="rId3"/>
          <a:stretch>
            <a:fillRect/>
          </a:stretch>
        </p:blipFill>
        <p:spPr>
          <a:xfrm>
            <a:off x="5666254" y="1825625"/>
            <a:ext cx="6640046" cy="4170363"/>
          </a:xfrm>
          <a:prstGeom prst="rect">
            <a:avLst/>
          </a:prstGeom>
        </p:spPr>
      </p:pic>
      <p:pic>
        <p:nvPicPr>
          <p:cNvPr id="7" name="Picture 6">
            <a:extLst>
              <a:ext uri="{FF2B5EF4-FFF2-40B4-BE49-F238E27FC236}">
                <a16:creationId xmlns:a16="http://schemas.microsoft.com/office/drawing/2014/main" id="{2829B5DE-4D07-452F-8EFF-52C29CE303EA}"/>
              </a:ext>
            </a:extLst>
          </p:cNvPr>
          <p:cNvPicPr>
            <a:picLocks noChangeAspect="1"/>
          </p:cNvPicPr>
          <p:nvPr/>
        </p:nvPicPr>
        <p:blipFill>
          <a:blip r:embed="rId4"/>
          <a:stretch>
            <a:fillRect/>
          </a:stretch>
        </p:blipFill>
        <p:spPr>
          <a:xfrm>
            <a:off x="838200" y="2965607"/>
            <a:ext cx="4305300" cy="2705100"/>
          </a:xfrm>
          <a:prstGeom prst="rect">
            <a:avLst/>
          </a:prstGeom>
        </p:spPr>
      </p:pic>
    </p:spTree>
    <p:extLst>
      <p:ext uri="{BB962C8B-B14F-4D97-AF65-F5344CB8AC3E}">
        <p14:creationId xmlns:p14="http://schemas.microsoft.com/office/powerpoint/2010/main" val="3825862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E5F5-9A50-44F7-B349-FD0A561A17BA}"/>
              </a:ext>
            </a:extLst>
          </p:cNvPr>
          <p:cNvSpPr>
            <a:spLocks noGrp="1"/>
          </p:cNvSpPr>
          <p:nvPr>
            <p:ph type="title"/>
          </p:nvPr>
        </p:nvSpPr>
        <p:spPr/>
        <p:txBody>
          <a:bodyPr/>
          <a:lstStyle/>
          <a:p>
            <a:r>
              <a:rPr lang="en-US" dirty="0"/>
              <a:t>Which now takes us to ggplot2</a:t>
            </a:r>
          </a:p>
        </p:txBody>
      </p:sp>
      <p:sp>
        <p:nvSpPr>
          <p:cNvPr id="3" name="Content Placeholder 2">
            <a:extLst>
              <a:ext uri="{FF2B5EF4-FFF2-40B4-BE49-F238E27FC236}">
                <a16:creationId xmlns:a16="http://schemas.microsoft.com/office/drawing/2014/main" id="{2AC9A06D-E665-4BED-835D-865592784618}"/>
              </a:ext>
            </a:extLst>
          </p:cNvPr>
          <p:cNvSpPr>
            <a:spLocks noGrp="1"/>
          </p:cNvSpPr>
          <p:nvPr>
            <p:ph idx="1"/>
          </p:nvPr>
        </p:nvSpPr>
        <p:spPr>
          <a:xfrm>
            <a:off x="838200" y="1825625"/>
            <a:ext cx="5448300" cy="4351338"/>
          </a:xfrm>
        </p:spPr>
        <p:txBody>
          <a:bodyPr/>
          <a:lstStyle/>
          <a:p>
            <a:r>
              <a:rPr lang="en-US" b="1" i="0" dirty="0">
                <a:solidFill>
                  <a:srgbClr val="021B34"/>
                </a:solidFill>
                <a:effectLst/>
                <a:latin typeface="Open Sans" panose="020B0606030504020204" pitchFamily="34" charset="0"/>
              </a:rPr>
              <a:t>ggplot2</a:t>
            </a:r>
            <a:r>
              <a:rPr lang="en-US" b="0" i="0" dirty="0">
                <a:solidFill>
                  <a:srgbClr val="021B34"/>
                </a:solidFill>
                <a:effectLst/>
                <a:latin typeface="Open Sans" panose="020B0606030504020204" pitchFamily="34" charset="0"/>
              </a:rPr>
              <a:t> is a powerful and a flexible </a:t>
            </a:r>
            <a:r>
              <a:rPr lang="en-US" b="1" i="0" dirty="0">
                <a:solidFill>
                  <a:srgbClr val="021B34"/>
                </a:solidFill>
                <a:effectLst/>
                <a:latin typeface="Open Sans" panose="020B0606030504020204" pitchFamily="34" charset="0"/>
              </a:rPr>
              <a:t>R package</a:t>
            </a:r>
            <a:r>
              <a:rPr lang="en-US" b="0" i="0" dirty="0">
                <a:solidFill>
                  <a:srgbClr val="021B34"/>
                </a:solidFill>
                <a:effectLst/>
                <a:latin typeface="Open Sans" panose="020B0606030504020204" pitchFamily="34" charset="0"/>
              </a:rPr>
              <a:t>, implemented by </a:t>
            </a:r>
            <a:r>
              <a:rPr lang="en-US" b="1" i="0" dirty="0">
                <a:solidFill>
                  <a:srgbClr val="021B34"/>
                </a:solidFill>
                <a:effectLst/>
                <a:latin typeface="Open Sans" panose="020B0606030504020204" pitchFamily="34" charset="0"/>
              </a:rPr>
              <a:t>Hadley Wickham</a:t>
            </a:r>
            <a:r>
              <a:rPr lang="en-US" b="0" i="0" dirty="0">
                <a:solidFill>
                  <a:srgbClr val="021B34"/>
                </a:solidFill>
                <a:effectLst/>
                <a:latin typeface="Open Sans" panose="020B0606030504020204" pitchFamily="34" charset="0"/>
              </a:rPr>
              <a:t>, for producing elegant graphics. The </a:t>
            </a:r>
            <a:r>
              <a:rPr lang="en-US" b="1" i="0" dirty="0">
                <a:solidFill>
                  <a:srgbClr val="021B34"/>
                </a:solidFill>
                <a:effectLst/>
                <a:latin typeface="Open Sans" panose="020B0606030504020204" pitchFamily="34" charset="0"/>
              </a:rPr>
              <a:t>gg</a:t>
            </a:r>
            <a:r>
              <a:rPr lang="en-US" b="0" i="0" dirty="0">
                <a:solidFill>
                  <a:srgbClr val="021B34"/>
                </a:solidFill>
                <a:effectLst/>
                <a:latin typeface="Open Sans" panose="020B0606030504020204" pitchFamily="34" charset="0"/>
              </a:rPr>
              <a:t> in ggplot2 means </a:t>
            </a:r>
            <a:r>
              <a:rPr lang="en-US" b="1" i="0" dirty="0">
                <a:solidFill>
                  <a:srgbClr val="021B34"/>
                </a:solidFill>
                <a:effectLst/>
                <a:latin typeface="Open Sans" panose="020B0606030504020204" pitchFamily="34" charset="0"/>
              </a:rPr>
              <a:t>Grammar of Graphics</a:t>
            </a:r>
            <a:r>
              <a:rPr lang="en-US" b="0" i="0" dirty="0">
                <a:solidFill>
                  <a:srgbClr val="021B34"/>
                </a:solidFill>
                <a:effectLst/>
                <a:latin typeface="Open Sans" panose="020B0606030504020204" pitchFamily="34" charset="0"/>
              </a:rPr>
              <a:t>, a graphic concept which describes plots by using a “grammar”.</a:t>
            </a:r>
          </a:p>
          <a:p>
            <a:endParaRPr lang="en-US" dirty="0">
              <a:solidFill>
                <a:srgbClr val="021B34"/>
              </a:solidFill>
              <a:latin typeface="Open Sans" panose="020B0606030504020204" pitchFamily="34" charset="0"/>
            </a:endParaRPr>
          </a:p>
          <a:p>
            <a:endParaRPr lang="en-US" dirty="0"/>
          </a:p>
        </p:txBody>
      </p:sp>
      <p:pic>
        <p:nvPicPr>
          <p:cNvPr id="4" name="Picture 3">
            <a:extLst>
              <a:ext uri="{FF2B5EF4-FFF2-40B4-BE49-F238E27FC236}">
                <a16:creationId xmlns:a16="http://schemas.microsoft.com/office/drawing/2014/main" id="{D261F334-F42A-4574-AD93-FF9A95576776}"/>
              </a:ext>
            </a:extLst>
          </p:cNvPr>
          <p:cNvPicPr>
            <a:picLocks noChangeAspect="1"/>
          </p:cNvPicPr>
          <p:nvPr/>
        </p:nvPicPr>
        <p:blipFill>
          <a:blip r:embed="rId2"/>
          <a:stretch>
            <a:fillRect/>
          </a:stretch>
        </p:blipFill>
        <p:spPr>
          <a:xfrm>
            <a:off x="7462837" y="2754191"/>
            <a:ext cx="2628900" cy="2114550"/>
          </a:xfrm>
          <a:prstGeom prst="rect">
            <a:avLst/>
          </a:prstGeom>
        </p:spPr>
      </p:pic>
    </p:spTree>
    <p:extLst>
      <p:ext uri="{BB962C8B-B14F-4D97-AF65-F5344CB8AC3E}">
        <p14:creationId xmlns:p14="http://schemas.microsoft.com/office/powerpoint/2010/main" val="1154154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E5F5-9A50-44F7-B349-FD0A561A17BA}"/>
              </a:ext>
            </a:extLst>
          </p:cNvPr>
          <p:cNvSpPr>
            <a:spLocks noGrp="1"/>
          </p:cNvSpPr>
          <p:nvPr>
            <p:ph type="title"/>
          </p:nvPr>
        </p:nvSpPr>
        <p:spPr/>
        <p:txBody>
          <a:bodyPr/>
          <a:lstStyle/>
          <a:p>
            <a:r>
              <a:rPr lang="en-US" dirty="0"/>
              <a:t>Which now takes us to ggplot2</a:t>
            </a:r>
          </a:p>
        </p:txBody>
      </p:sp>
      <p:sp>
        <p:nvSpPr>
          <p:cNvPr id="3" name="Content Placeholder 2">
            <a:extLst>
              <a:ext uri="{FF2B5EF4-FFF2-40B4-BE49-F238E27FC236}">
                <a16:creationId xmlns:a16="http://schemas.microsoft.com/office/drawing/2014/main" id="{2AC9A06D-E665-4BED-835D-865592784618}"/>
              </a:ext>
            </a:extLst>
          </p:cNvPr>
          <p:cNvSpPr>
            <a:spLocks noGrp="1"/>
          </p:cNvSpPr>
          <p:nvPr>
            <p:ph idx="1"/>
          </p:nvPr>
        </p:nvSpPr>
        <p:spPr>
          <a:xfrm>
            <a:off x="838200" y="1825625"/>
            <a:ext cx="5448300" cy="4351338"/>
          </a:xfrm>
        </p:spPr>
        <p:txBody>
          <a:bodyPr/>
          <a:lstStyle/>
          <a:p>
            <a:r>
              <a:rPr lang="en-US" b="1" i="0" dirty="0">
                <a:solidFill>
                  <a:srgbClr val="021B34"/>
                </a:solidFill>
                <a:effectLst/>
                <a:latin typeface="Open Sans" panose="020B0606030504020204" pitchFamily="34" charset="0"/>
              </a:rPr>
              <a:t>ggplot2</a:t>
            </a:r>
            <a:r>
              <a:rPr lang="en-US" b="0" i="0" dirty="0">
                <a:solidFill>
                  <a:srgbClr val="021B34"/>
                </a:solidFill>
                <a:effectLst/>
                <a:latin typeface="Open Sans" panose="020B0606030504020204" pitchFamily="34" charset="0"/>
              </a:rPr>
              <a:t> is a powerful and a flexible </a:t>
            </a:r>
            <a:r>
              <a:rPr lang="en-US" b="1" i="0" dirty="0">
                <a:solidFill>
                  <a:srgbClr val="021B34"/>
                </a:solidFill>
                <a:effectLst/>
                <a:latin typeface="Open Sans" panose="020B0606030504020204" pitchFamily="34" charset="0"/>
              </a:rPr>
              <a:t>R package</a:t>
            </a:r>
            <a:r>
              <a:rPr lang="en-US" b="0" i="0" dirty="0">
                <a:solidFill>
                  <a:srgbClr val="021B34"/>
                </a:solidFill>
                <a:effectLst/>
                <a:latin typeface="Open Sans" panose="020B0606030504020204" pitchFamily="34" charset="0"/>
              </a:rPr>
              <a:t>, implemented by </a:t>
            </a:r>
            <a:r>
              <a:rPr lang="en-US" b="1" i="0" dirty="0">
                <a:solidFill>
                  <a:srgbClr val="021B34"/>
                </a:solidFill>
                <a:effectLst/>
                <a:latin typeface="Open Sans" panose="020B0606030504020204" pitchFamily="34" charset="0"/>
              </a:rPr>
              <a:t>Hadley Wickham</a:t>
            </a:r>
            <a:r>
              <a:rPr lang="en-US" b="0" i="0" dirty="0">
                <a:solidFill>
                  <a:srgbClr val="021B34"/>
                </a:solidFill>
                <a:effectLst/>
                <a:latin typeface="Open Sans" panose="020B0606030504020204" pitchFamily="34" charset="0"/>
              </a:rPr>
              <a:t>, for producing elegant graphics. The </a:t>
            </a:r>
            <a:r>
              <a:rPr lang="en-US" b="1" i="0" dirty="0">
                <a:solidFill>
                  <a:srgbClr val="021B34"/>
                </a:solidFill>
                <a:effectLst/>
                <a:latin typeface="Open Sans" panose="020B0606030504020204" pitchFamily="34" charset="0"/>
              </a:rPr>
              <a:t>gg</a:t>
            </a:r>
            <a:r>
              <a:rPr lang="en-US" b="0" i="0" dirty="0">
                <a:solidFill>
                  <a:srgbClr val="021B34"/>
                </a:solidFill>
                <a:effectLst/>
                <a:latin typeface="Open Sans" panose="020B0606030504020204" pitchFamily="34" charset="0"/>
              </a:rPr>
              <a:t> in ggplot2 means </a:t>
            </a:r>
            <a:r>
              <a:rPr lang="en-US" b="1" i="0" dirty="0">
                <a:solidFill>
                  <a:srgbClr val="021B34"/>
                </a:solidFill>
                <a:effectLst/>
                <a:latin typeface="Open Sans" panose="020B0606030504020204" pitchFamily="34" charset="0"/>
              </a:rPr>
              <a:t>Grammar of Graphics</a:t>
            </a:r>
            <a:r>
              <a:rPr lang="en-US" b="0" i="0" dirty="0">
                <a:solidFill>
                  <a:srgbClr val="021B34"/>
                </a:solidFill>
                <a:effectLst/>
                <a:latin typeface="Open Sans" panose="020B0606030504020204" pitchFamily="34" charset="0"/>
              </a:rPr>
              <a:t>, a graphic concept which describes plots by using a “grammar”.</a:t>
            </a:r>
          </a:p>
          <a:p>
            <a:endParaRPr lang="en-US" dirty="0">
              <a:solidFill>
                <a:srgbClr val="021B34"/>
              </a:solidFill>
              <a:latin typeface="Open Sans" panose="020B0606030504020204" pitchFamily="34" charset="0"/>
            </a:endParaRPr>
          </a:p>
          <a:p>
            <a:endParaRPr lang="en-US" dirty="0"/>
          </a:p>
        </p:txBody>
      </p:sp>
      <p:pic>
        <p:nvPicPr>
          <p:cNvPr id="5" name="Content Placeholder 4">
            <a:extLst>
              <a:ext uri="{FF2B5EF4-FFF2-40B4-BE49-F238E27FC236}">
                <a16:creationId xmlns:a16="http://schemas.microsoft.com/office/drawing/2014/main" id="{3B14B0D6-AD09-4F5D-83EF-20A3285020A2}"/>
              </a:ext>
            </a:extLst>
          </p:cNvPr>
          <p:cNvPicPr>
            <a:picLocks noChangeAspect="1"/>
          </p:cNvPicPr>
          <p:nvPr/>
        </p:nvPicPr>
        <p:blipFill>
          <a:blip r:embed="rId2"/>
          <a:stretch>
            <a:fillRect/>
          </a:stretch>
        </p:blipFill>
        <p:spPr>
          <a:xfrm>
            <a:off x="6775864" y="1690688"/>
            <a:ext cx="5191125" cy="3705225"/>
          </a:xfrm>
          <a:prstGeom prst="rect">
            <a:avLst/>
          </a:prstGeom>
        </p:spPr>
      </p:pic>
      <p:sp>
        <p:nvSpPr>
          <p:cNvPr id="7" name="TextBox 6">
            <a:extLst>
              <a:ext uri="{FF2B5EF4-FFF2-40B4-BE49-F238E27FC236}">
                <a16:creationId xmlns:a16="http://schemas.microsoft.com/office/drawing/2014/main" id="{C862303B-8BB3-4295-BA03-1152EE5DE000}"/>
              </a:ext>
            </a:extLst>
          </p:cNvPr>
          <p:cNvSpPr txBox="1"/>
          <p:nvPr/>
        </p:nvSpPr>
        <p:spPr>
          <a:xfrm>
            <a:off x="7429500" y="5807631"/>
            <a:ext cx="6096000" cy="369332"/>
          </a:xfrm>
          <a:prstGeom prst="rect">
            <a:avLst/>
          </a:prstGeom>
          <a:noFill/>
        </p:spPr>
        <p:txBody>
          <a:bodyPr wrap="square">
            <a:spAutoFit/>
          </a:bodyPr>
          <a:lstStyle/>
          <a:p>
            <a:r>
              <a:rPr lang="en-US" b="1" i="0" dirty="0">
                <a:solidFill>
                  <a:srgbClr val="212529"/>
                </a:solidFill>
                <a:effectLst/>
                <a:latin typeface="Montserrat" panose="00000500000000000000" pitchFamily="2" charset="0"/>
              </a:rPr>
              <a:t>tinyurl.com/gg2022layers</a:t>
            </a:r>
            <a:endParaRPr lang="en-US" dirty="0"/>
          </a:p>
        </p:txBody>
      </p:sp>
    </p:spTree>
    <p:extLst>
      <p:ext uri="{BB962C8B-B14F-4D97-AF65-F5344CB8AC3E}">
        <p14:creationId xmlns:p14="http://schemas.microsoft.com/office/powerpoint/2010/main" val="782024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EDBD1-C148-4440-B653-DF33FEADD661}"/>
              </a:ext>
            </a:extLst>
          </p:cNvPr>
          <p:cNvSpPr>
            <a:spLocks noGrp="1"/>
          </p:cNvSpPr>
          <p:nvPr>
            <p:ph type="title"/>
          </p:nvPr>
        </p:nvSpPr>
        <p:spPr/>
        <p:txBody>
          <a:bodyPr/>
          <a:lstStyle/>
          <a:p>
            <a:r>
              <a:rPr lang="en-US" dirty="0"/>
              <a:t>How to build a plot</a:t>
            </a:r>
          </a:p>
        </p:txBody>
      </p:sp>
      <p:pic>
        <p:nvPicPr>
          <p:cNvPr id="5" name="Content Placeholder 4">
            <a:extLst>
              <a:ext uri="{FF2B5EF4-FFF2-40B4-BE49-F238E27FC236}">
                <a16:creationId xmlns:a16="http://schemas.microsoft.com/office/drawing/2014/main" id="{2DC2AAF2-E9A8-4D13-8B4A-C52D45E30CE3}"/>
              </a:ext>
            </a:extLst>
          </p:cNvPr>
          <p:cNvPicPr>
            <a:picLocks noGrp="1" noChangeAspect="1"/>
          </p:cNvPicPr>
          <p:nvPr>
            <p:ph idx="1"/>
          </p:nvPr>
        </p:nvPicPr>
        <p:blipFill>
          <a:blip r:embed="rId2"/>
          <a:stretch>
            <a:fillRect/>
          </a:stretch>
        </p:blipFill>
        <p:spPr>
          <a:xfrm>
            <a:off x="628651" y="1928198"/>
            <a:ext cx="6210300" cy="2879636"/>
          </a:xfrm>
        </p:spPr>
      </p:pic>
      <p:pic>
        <p:nvPicPr>
          <p:cNvPr id="7" name="Picture 6">
            <a:extLst>
              <a:ext uri="{FF2B5EF4-FFF2-40B4-BE49-F238E27FC236}">
                <a16:creationId xmlns:a16="http://schemas.microsoft.com/office/drawing/2014/main" id="{D051869D-0138-4BF3-ABF4-C7C2CD4B3F58}"/>
              </a:ext>
            </a:extLst>
          </p:cNvPr>
          <p:cNvPicPr>
            <a:picLocks noChangeAspect="1"/>
          </p:cNvPicPr>
          <p:nvPr/>
        </p:nvPicPr>
        <p:blipFill>
          <a:blip r:embed="rId3"/>
          <a:stretch>
            <a:fillRect/>
          </a:stretch>
        </p:blipFill>
        <p:spPr>
          <a:xfrm>
            <a:off x="6534149" y="3006725"/>
            <a:ext cx="5029200" cy="3233057"/>
          </a:xfrm>
          <a:prstGeom prst="rect">
            <a:avLst/>
          </a:prstGeom>
        </p:spPr>
      </p:pic>
      <p:pic>
        <p:nvPicPr>
          <p:cNvPr id="4" name="Picture 3">
            <a:extLst>
              <a:ext uri="{FF2B5EF4-FFF2-40B4-BE49-F238E27FC236}">
                <a16:creationId xmlns:a16="http://schemas.microsoft.com/office/drawing/2014/main" id="{114C70C7-4889-4AB5-94DC-66B82E7D7809}"/>
              </a:ext>
            </a:extLst>
          </p:cNvPr>
          <p:cNvPicPr>
            <a:picLocks noChangeAspect="1"/>
          </p:cNvPicPr>
          <p:nvPr/>
        </p:nvPicPr>
        <p:blipFill>
          <a:blip r:embed="rId4"/>
          <a:stretch>
            <a:fillRect/>
          </a:stretch>
        </p:blipFill>
        <p:spPr>
          <a:xfrm>
            <a:off x="1733550" y="4807834"/>
            <a:ext cx="1721940" cy="1685041"/>
          </a:xfrm>
          <a:prstGeom prst="rect">
            <a:avLst/>
          </a:prstGeom>
        </p:spPr>
      </p:pic>
    </p:spTree>
    <p:extLst>
      <p:ext uri="{BB962C8B-B14F-4D97-AF65-F5344CB8AC3E}">
        <p14:creationId xmlns:p14="http://schemas.microsoft.com/office/powerpoint/2010/main" val="4276190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E6D0A-8AAE-4292-8C1F-518334BB78F0}"/>
              </a:ext>
            </a:extLst>
          </p:cNvPr>
          <p:cNvSpPr>
            <a:spLocks noGrp="1"/>
          </p:cNvSpPr>
          <p:nvPr>
            <p:ph type="title"/>
          </p:nvPr>
        </p:nvSpPr>
        <p:spPr/>
        <p:txBody>
          <a:bodyPr/>
          <a:lstStyle/>
          <a:p>
            <a:r>
              <a:rPr lang="en-US" dirty="0"/>
              <a:t>Components of the layered grammar</a:t>
            </a:r>
          </a:p>
        </p:txBody>
      </p:sp>
      <p:sp>
        <p:nvSpPr>
          <p:cNvPr id="3" name="Content Placeholder 2">
            <a:extLst>
              <a:ext uri="{FF2B5EF4-FFF2-40B4-BE49-F238E27FC236}">
                <a16:creationId xmlns:a16="http://schemas.microsoft.com/office/drawing/2014/main" id="{90E1577B-F654-43DC-BD24-032B9FDAFC2D}"/>
              </a:ext>
            </a:extLst>
          </p:cNvPr>
          <p:cNvSpPr>
            <a:spLocks noGrp="1"/>
          </p:cNvSpPr>
          <p:nvPr>
            <p:ph idx="1"/>
          </p:nvPr>
        </p:nvSpPr>
        <p:spPr/>
        <p:txBody>
          <a:bodyPr>
            <a:normAutofit fontScale="77500" lnSpcReduction="20000"/>
          </a:bodyPr>
          <a:lstStyle/>
          <a:p>
            <a:pPr algn="l">
              <a:buFont typeface="+mj-lt"/>
              <a:buAutoNum type="arabicPeriod"/>
            </a:pPr>
            <a:r>
              <a:rPr lang="en-US" b="1" i="0" dirty="0">
                <a:solidFill>
                  <a:srgbClr val="292929"/>
                </a:solidFill>
                <a:effectLst/>
                <a:latin typeface="charter"/>
              </a:rPr>
              <a:t>Data</a:t>
            </a:r>
            <a:r>
              <a:rPr lang="en-US" b="0" i="0" dirty="0">
                <a:solidFill>
                  <a:srgbClr val="292929"/>
                </a:solidFill>
                <a:effectLst/>
                <a:latin typeface="charter"/>
              </a:rPr>
              <a:t>: Always start with the data, identify the dimensions you want to visualize.</a:t>
            </a:r>
          </a:p>
          <a:p>
            <a:pPr algn="l">
              <a:buFont typeface="+mj-lt"/>
              <a:buAutoNum type="arabicPeriod"/>
            </a:pPr>
            <a:r>
              <a:rPr lang="en-US" b="1" i="0" dirty="0">
                <a:solidFill>
                  <a:srgbClr val="292929"/>
                </a:solidFill>
                <a:effectLst/>
                <a:latin typeface="charter"/>
              </a:rPr>
              <a:t>Aesthetics</a:t>
            </a:r>
            <a:r>
              <a:rPr lang="en-US" b="0" i="0" dirty="0">
                <a:solidFill>
                  <a:srgbClr val="292929"/>
                </a:solidFill>
                <a:effectLst/>
                <a:latin typeface="charter"/>
              </a:rPr>
              <a:t>: Confirm the axes based on the data dimensions, positions of various data points in the plot. Also check if any form of encoding is needed including size, shape, color and so on which are useful for plotting multiple data dimensions.</a:t>
            </a:r>
          </a:p>
          <a:p>
            <a:pPr algn="l">
              <a:buFont typeface="+mj-lt"/>
              <a:buAutoNum type="arabicPeriod"/>
            </a:pPr>
            <a:r>
              <a:rPr lang="en-US" b="1" i="0" dirty="0">
                <a:solidFill>
                  <a:srgbClr val="292929"/>
                </a:solidFill>
                <a:effectLst/>
                <a:latin typeface="charter"/>
              </a:rPr>
              <a:t>Scale:</a:t>
            </a:r>
            <a:r>
              <a:rPr lang="en-US" b="0" i="0" dirty="0">
                <a:solidFill>
                  <a:srgbClr val="292929"/>
                </a:solidFill>
                <a:effectLst/>
                <a:latin typeface="charter"/>
              </a:rPr>
              <a:t> Do we need to scale the potential values, use a specific scale to represent multiple values or a range?</a:t>
            </a:r>
          </a:p>
          <a:p>
            <a:pPr algn="l">
              <a:buFont typeface="+mj-lt"/>
              <a:buAutoNum type="arabicPeriod"/>
            </a:pPr>
            <a:r>
              <a:rPr lang="en-US" b="1" i="0" dirty="0">
                <a:solidFill>
                  <a:srgbClr val="292929"/>
                </a:solidFill>
                <a:effectLst/>
                <a:latin typeface="charter"/>
              </a:rPr>
              <a:t>Geometric objects: </a:t>
            </a:r>
            <a:r>
              <a:rPr lang="en-US" b="0" i="0" dirty="0">
                <a:solidFill>
                  <a:srgbClr val="292929"/>
                </a:solidFill>
                <a:effectLst/>
                <a:latin typeface="charter"/>
              </a:rPr>
              <a:t>These are popularly known as ‘</a:t>
            </a:r>
            <a:r>
              <a:rPr lang="en-US" b="0" i="0" dirty="0" err="1">
                <a:solidFill>
                  <a:srgbClr val="292929"/>
                </a:solidFill>
                <a:effectLst/>
                <a:latin typeface="charter"/>
              </a:rPr>
              <a:t>geoms</a:t>
            </a:r>
            <a:r>
              <a:rPr lang="en-US" b="0" i="0" dirty="0">
                <a:solidFill>
                  <a:srgbClr val="292929"/>
                </a:solidFill>
                <a:effectLst/>
                <a:latin typeface="charter"/>
              </a:rPr>
              <a:t>’. This would cover the way we would depict the data points on the visualization. Should it be points, bars, lines and so on?</a:t>
            </a:r>
          </a:p>
          <a:p>
            <a:pPr algn="l">
              <a:buFont typeface="+mj-lt"/>
              <a:buAutoNum type="arabicPeriod"/>
            </a:pPr>
            <a:r>
              <a:rPr lang="en-US" b="1" i="0" dirty="0">
                <a:solidFill>
                  <a:srgbClr val="292929"/>
                </a:solidFill>
                <a:effectLst/>
                <a:latin typeface="charter"/>
              </a:rPr>
              <a:t>Statistics:</a:t>
            </a:r>
            <a:r>
              <a:rPr lang="en-US" b="0" i="0" dirty="0">
                <a:solidFill>
                  <a:srgbClr val="292929"/>
                </a:solidFill>
                <a:effectLst/>
                <a:latin typeface="charter"/>
              </a:rPr>
              <a:t> Do we need to show some statistical measures in the visualization like measures of central tendency, spread, confidence intervals?</a:t>
            </a:r>
          </a:p>
          <a:p>
            <a:pPr algn="l">
              <a:buFont typeface="+mj-lt"/>
              <a:buAutoNum type="arabicPeriod"/>
            </a:pPr>
            <a:r>
              <a:rPr lang="en-US" b="1" i="0" dirty="0">
                <a:solidFill>
                  <a:srgbClr val="292929"/>
                </a:solidFill>
                <a:effectLst/>
                <a:latin typeface="charter"/>
              </a:rPr>
              <a:t>Facets:</a:t>
            </a:r>
            <a:r>
              <a:rPr lang="en-US" b="0" i="0" dirty="0">
                <a:solidFill>
                  <a:srgbClr val="292929"/>
                </a:solidFill>
                <a:effectLst/>
                <a:latin typeface="charter"/>
              </a:rPr>
              <a:t> Do we need to create subplots based on specific data dimensions?</a:t>
            </a:r>
          </a:p>
          <a:p>
            <a:pPr algn="l">
              <a:buFont typeface="+mj-lt"/>
              <a:buAutoNum type="arabicPeriod"/>
            </a:pPr>
            <a:r>
              <a:rPr lang="en-US" b="1" i="0" dirty="0">
                <a:solidFill>
                  <a:srgbClr val="292929"/>
                </a:solidFill>
                <a:effectLst/>
                <a:latin typeface="charter"/>
              </a:rPr>
              <a:t>Coordinate system: </a:t>
            </a:r>
            <a:r>
              <a:rPr lang="en-US" b="0" i="0" dirty="0">
                <a:solidFill>
                  <a:srgbClr val="292929"/>
                </a:solidFill>
                <a:effectLst/>
                <a:latin typeface="charter"/>
              </a:rPr>
              <a:t>What kind of a coordinate system should the visualization be based on — should it be cartesian or polar?</a:t>
            </a:r>
          </a:p>
          <a:p>
            <a:endParaRPr lang="en-US" dirty="0"/>
          </a:p>
        </p:txBody>
      </p:sp>
      <p:pic>
        <p:nvPicPr>
          <p:cNvPr id="7170" name="Picture 2">
            <a:extLst>
              <a:ext uri="{FF2B5EF4-FFF2-40B4-BE49-F238E27FC236}">
                <a16:creationId xmlns:a16="http://schemas.microsoft.com/office/drawing/2014/main" id="{277EB85B-1135-4F65-BB05-71796622C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3857625"/>
            <a:ext cx="5334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468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DA3C4-BD03-4434-A4AC-740EAFBE77A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E793E07-690D-4938-A78A-F250D10203B7}"/>
              </a:ext>
            </a:extLst>
          </p:cNvPr>
          <p:cNvPicPr>
            <a:picLocks noChangeAspect="1"/>
          </p:cNvPicPr>
          <p:nvPr/>
        </p:nvPicPr>
        <p:blipFill>
          <a:blip r:embed="rId2"/>
          <a:stretch>
            <a:fillRect/>
          </a:stretch>
        </p:blipFill>
        <p:spPr>
          <a:xfrm>
            <a:off x="3152773" y="2008492"/>
            <a:ext cx="6829427" cy="4484383"/>
          </a:xfrm>
          <a:prstGeom prst="rect">
            <a:avLst/>
          </a:prstGeom>
        </p:spPr>
      </p:pic>
    </p:spTree>
    <p:extLst>
      <p:ext uri="{BB962C8B-B14F-4D97-AF65-F5344CB8AC3E}">
        <p14:creationId xmlns:p14="http://schemas.microsoft.com/office/powerpoint/2010/main" val="2771011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6308B-7D51-43D0-937F-6240D64FA92C}"/>
              </a:ext>
            </a:extLst>
          </p:cNvPr>
          <p:cNvSpPr>
            <a:spLocks noGrp="1"/>
          </p:cNvSpPr>
          <p:nvPr>
            <p:ph type="title"/>
          </p:nvPr>
        </p:nvSpPr>
        <p:spPr/>
        <p:txBody>
          <a:bodyPr/>
          <a:lstStyle/>
          <a:p>
            <a:r>
              <a:rPr lang="en-US" dirty="0"/>
              <a:t>LAYERS </a:t>
            </a:r>
          </a:p>
        </p:txBody>
      </p:sp>
      <p:sp>
        <p:nvSpPr>
          <p:cNvPr id="3" name="Content Placeholder 2">
            <a:extLst>
              <a:ext uri="{FF2B5EF4-FFF2-40B4-BE49-F238E27FC236}">
                <a16:creationId xmlns:a16="http://schemas.microsoft.com/office/drawing/2014/main" id="{05C59BE4-5D8B-492E-AE07-64EEDFD17EFB}"/>
              </a:ext>
            </a:extLst>
          </p:cNvPr>
          <p:cNvSpPr>
            <a:spLocks noGrp="1"/>
          </p:cNvSpPr>
          <p:nvPr>
            <p:ph idx="1"/>
          </p:nvPr>
        </p:nvSpPr>
        <p:spPr/>
        <p:txBody>
          <a:bodyPr/>
          <a:lstStyle/>
          <a:p>
            <a:r>
              <a:rPr lang="en-US" b="1" dirty="0"/>
              <a:t>Layers</a:t>
            </a:r>
            <a:r>
              <a:rPr lang="en-US" dirty="0"/>
              <a:t> are responsible for creating the objects that we perceive on the plot. </a:t>
            </a:r>
          </a:p>
          <a:p>
            <a:r>
              <a:rPr lang="en-US" dirty="0"/>
              <a:t>A layer is composed of four parts: </a:t>
            </a:r>
          </a:p>
          <a:p>
            <a:r>
              <a:rPr lang="en-US" dirty="0"/>
              <a:t>• data and aesthetic mapping</a:t>
            </a:r>
          </a:p>
          <a:p>
            <a:r>
              <a:rPr lang="en-US" dirty="0"/>
              <a:t> • a statistical transformation (stat), </a:t>
            </a:r>
          </a:p>
          <a:p>
            <a:r>
              <a:rPr lang="en-US" dirty="0"/>
              <a:t>• a geometric object (</a:t>
            </a:r>
            <a:r>
              <a:rPr lang="en-US" dirty="0" err="1"/>
              <a:t>geom</a:t>
            </a:r>
            <a:r>
              <a:rPr lang="en-US" dirty="0"/>
              <a:t>), and </a:t>
            </a:r>
          </a:p>
          <a:p>
            <a:r>
              <a:rPr lang="en-US" dirty="0"/>
              <a:t>• a position adjustment.</a:t>
            </a:r>
          </a:p>
        </p:txBody>
      </p:sp>
    </p:spTree>
    <p:extLst>
      <p:ext uri="{BB962C8B-B14F-4D97-AF65-F5344CB8AC3E}">
        <p14:creationId xmlns:p14="http://schemas.microsoft.com/office/powerpoint/2010/main" val="2560973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6308B-7D51-43D0-937F-6240D64FA92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5C59BE4-5D8B-492E-AE07-64EEDFD17EFB}"/>
              </a:ext>
            </a:extLst>
          </p:cNvPr>
          <p:cNvSpPr>
            <a:spLocks noGrp="1"/>
          </p:cNvSpPr>
          <p:nvPr>
            <p:ph idx="1"/>
          </p:nvPr>
        </p:nvSpPr>
        <p:spPr/>
        <p:txBody>
          <a:bodyPr>
            <a:normAutofit fontScale="92500" lnSpcReduction="10000"/>
          </a:bodyPr>
          <a:lstStyle/>
          <a:p>
            <a:r>
              <a:rPr lang="en-US" dirty="0"/>
              <a:t>Layers are responsible for creating the objects that we perceive on the plot. </a:t>
            </a:r>
          </a:p>
          <a:p>
            <a:r>
              <a:rPr lang="en-US" dirty="0"/>
              <a:t>A layer is composed of four parts: </a:t>
            </a:r>
          </a:p>
          <a:p>
            <a:r>
              <a:rPr lang="en-US" dirty="0"/>
              <a:t>• data and aesthetic mapping = data are what turn an abstract graphic into concrete ; specification of which variables are mapped to aesthetics</a:t>
            </a:r>
          </a:p>
          <a:p>
            <a:r>
              <a:rPr lang="en-US" dirty="0"/>
              <a:t> • a statistical transformation (stat), </a:t>
            </a:r>
          </a:p>
          <a:p>
            <a:r>
              <a:rPr lang="en-US" dirty="0"/>
              <a:t>• a geometric object (</a:t>
            </a:r>
            <a:r>
              <a:rPr lang="en-US" dirty="0" err="1"/>
              <a:t>geom</a:t>
            </a:r>
            <a:r>
              <a:rPr lang="en-US" dirty="0"/>
              <a:t>) = controls the type of plot u want to  make. E.g. point </a:t>
            </a:r>
            <a:r>
              <a:rPr lang="en-US" dirty="0" err="1"/>
              <a:t>geom</a:t>
            </a:r>
            <a:r>
              <a:rPr lang="en-US" dirty="0"/>
              <a:t> creates scatterplot, lime </a:t>
            </a:r>
            <a:r>
              <a:rPr lang="en-US" dirty="0" err="1"/>
              <a:t>geom</a:t>
            </a:r>
            <a:r>
              <a:rPr lang="en-US" dirty="0"/>
              <a:t> creates line plot (0d = point, txt; 1d = path, line; 2d = polygon, interval)</a:t>
            </a:r>
          </a:p>
          <a:p>
            <a:endParaRPr lang="en-US" dirty="0"/>
          </a:p>
          <a:p>
            <a:r>
              <a:rPr lang="en-US" dirty="0"/>
              <a:t>• a position adjustment = jiggle around, avoid overlaps</a:t>
            </a:r>
          </a:p>
        </p:txBody>
      </p:sp>
    </p:spTree>
    <p:extLst>
      <p:ext uri="{BB962C8B-B14F-4D97-AF65-F5344CB8AC3E}">
        <p14:creationId xmlns:p14="http://schemas.microsoft.com/office/powerpoint/2010/main" val="993924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E65E-1E5F-4297-84DC-87A16BC46B3E}"/>
              </a:ext>
            </a:extLst>
          </p:cNvPr>
          <p:cNvSpPr>
            <a:spLocks noGrp="1"/>
          </p:cNvSpPr>
          <p:nvPr>
            <p:ph type="title"/>
          </p:nvPr>
        </p:nvSpPr>
        <p:spPr/>
        <p:txBody>
          <a:bodyPr/>
          <a:lstStyle/>
          <a:p>
            <a:r>
              <a:rPr lang="en-US" dirty="0" err="1"/>
              <a:t>geoms</a:t>
            </a:r>
            <a:endParaRPr lang="en-US" dirty="0"/>
          </a:p>
        </p:txBody>
      </p:sp>
      <p:sp>
        <p:nvSpPr>
          <p:cNvPr id="3" name="Content Placeholder 2">
            <a:extLst>
              <a:ext uri="{FF2B5EF4-FFF2-40B4-BE49-F238E27FC236}">
                <a16:creationId xmlns:a16="http://schemas.microsoft.com/office/drawing/2014/main" id="{AA13CA34-1E08-4150-BD7F-96F0B27777E4}"/>
              </a:ext>
            </a:extLst>
          </p:cNvPr>
          <p:cNvSpPr>
            <a:spLocks noGrp="1"/>
          </p:cNvSpPr>
          <p:nvPr>
            <p:ph idx="1"/>
          </p:nvPr>
        </p:nvSpPr>
        <p:spPr/>
        <p:txBody>
          <a:bodyPr>
            <a:normAutofit lnSpcReduction="10000"/>
          </a:bodyPr>
          <a:lstStyle/>
          <a:p>
            <a:r>
              <a:rPr lang="en-US" dirty="0"/>
              <a:t>Geometric objects, or </a:t>
            </a:r>
            <a:r>
              <a:rPr lang="en-US" dirty="0" err="1"/>
              <a:t>geoms</a:t>
            </a:r>
            <a:r>
              <a:rPr lang="en-US" dirty="0"/>
              <a:t> for short, control the type of plot that you create. For example, using a point </a:t>
            </a:r>
            <a:r>
              <a:rPr lang="en-US" dirty="0" err="1"/>
              <a:t>geom</a:t>
            </a:r>
            <a:r>
              <a:rPr lang="en-US" dirty="0"/>
              <a:t> will create a scatterplot, whereas using a line </a:t>
            </a:r>
            <a:r>
              <a:rPr lang="en-US" dirty="0" err="1"/>
              <a:t>geom</a:t>
            </a:r>
            <a:r>
              <a:rPr lang="en-US" dirty="0"/>
              <a:t> will create a line plot. We can classify </a:t>
            </a:r>
            <a:r>
              <a:rPr lang="en-US" dirty="0" err="1"/>
              <a:t>geoms</a:t>
            </a:r>
            <a:r>
              <a:rPr lang="en-US" dirty="0"/>
              <a:t> by their dimensionality: • 0d: point, text, • 1d: path, line (ordered path), • 2d: polygon, interval. Geometric objects are an abstract component and can be rendered in different ways. Figure 6 illustrates four possible renderings of the interval geom. </a:t>
            </a:r>
            <a:r>
              <a:rPr lang="en-US" dirty="0" err="1"/>
              <a:t>Geoms</a:t>
            </a:r>
            <a:r>
              <a:rPr lang="en-US" dirty="0"/>
              <a:t> are mostly general purpose, but do require certain outputs from a statistic. For example, the boxplot </a:t>
            </a:r>
            <a:r>
              <a:rPr lang="en-US" dirty="0" err="1"/>
              <a:t>geom</a:t>
            </a:r>
            <a:r>
              <a:rPr lang="en-US" dirty="0"/>
              <a:t> requires the position of the upper and lower fences, upper and lower hinges, the middle bar, and the outliers. Any statistic used with the boxplot needs to provide these values.</a:t>
            </a:r>
          </a:p>
        </p:txBody>
      </p:sp>
    </p:spTree>
    <p:extLst>
      <p:ext uri="{BB962C8B-B14F-4D97-AF65-F5344CB8AC3E}">
        <p14:creationId xmlns:p14="http://schemas.microsoft.com/office/powerpoint/2010/main" val="3843257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0682E-F2CA-44C6-B2BD-F59AF446B44A}"/>
              </a:ext>
            </a:extLst>
          </p:cNvPr>
          <p:cNvSpPr>
            <a:spLocks noGrp="1"/>
          </p:cNvSpPr>
          <p:nvPr>
            <p:ph type="title"/>
          </p:nvPr>
        </p:nvSpPr>
        <p:spPr/>
        <p:txBody>
          <a:bodyPr/>
          <a:lstStyle/>
          <a:p>
            <a:r>
              <a:rPr lang="en-US" dirty="0"/>
              <a:t>STATs  =stat transformations</a:t>
            </a:r>
          </a:p>
        </p:txBody>
      </p:sp>
      <p:sp>
        <p:nvSpPr>
          <p:cNvPr id="3" name="Content Placeholder 2">
            <a:extLst>
              <a:ext uri="{FF2B5EF4-FFF2-40B4-BE49-F238E27FC236}">
                <a16:creationId xmlns:a16="http://schemas.microsoft.com/office/drawing/2014/main" id="{66299E5A-B527-4D56-8E0E-F597B003BC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E18C0EC-6D24-40EB-BD24-E30A35AF4673}"/>
              </a:ext>
            </a:extLst>
          </p:cNvPr>
          <p:cNvPicPr>
            <a:picLocks noChangeAspect="1"/>
          </p:cNvPicPr>
          <p:nvPr/>
        </p:nvPicPr>
        <p:blipFill>
          <a:blip r:embed="rId2"/>
          <a:stretch>
            <a:fillRect/>
          </a:stretch>
        </p:blipFill>
        <p:spPr>
          <a:xfrm>
            <a:off x="280808" y="2281237"/>
            <a:ext cx="8244067" cy="3895726"/>
          </a:xfrm>
          <a:prstGeom prst="rect">
            <a:avLst/>
          </a:prstGeom>
        </p:spPr>
      </p:pic>
    </p:spTree>
    <p:extLst>
      <p:ext uri="{BB962C8B-B14F-4D97-AF65-F5344CB8AC3E}">
        <p14:creationId xmlns:p14="http://schemas.microsoft.com/office/powerpoint/2010/main" val="3203949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FDD19-88DA-4F11-A696-BB2BF3ECD5A2}"/>
              </a:ext>
            </a:extLst>
          </p:cNvPr>
          <p:cNvSpPr>
            <a:spLocks noGrp="1"/>
          </p:cNvSpPr>
          <p:nvPr>
            <p:ph type="title"/>
          </p:nvPr>
        </p:nvSpPr>
        <p:spPr/>
        <p:txBody>
          <a:bodyPr/>
          <a:lstStyle/>
          <a:p>
            <a:r>
              <a:rPr lang="en-US" dirty="0"/>
              <a:t>Itinerary	</a:t>
            </a:r>
          </a:p>
        </p:txBody>
      </p:sp>
      <p:sp>
        <p:nvSpPr>
          <p:cNvPr id="3" name="Content Placeholder 2">
            <a:extLst>
              <a:ext uri="{FF2B5EF4-FFF2-40B4-BE49-F238E27FC236}">
                <a16:creationId xmlns:a16="http://schemas.microsoft.com/office/drawing/2014/main" id="{5375426E-6BEC-44C9-BAC7-CDFDDE692B35}"/>
              </a:ext>
            </a:extLst>
          </p:cNvPr>
          <p:cNvSpPr>
            <a:spLocks noGrp="1"/>
          </p:cNvSpPr>
          <p:nvPr>
            <p:ph idx="1"/>
          </p:nvPr>
        </p:nvSpPr>
        <p:spPr/>
        <p:txBody>
          <a:bodyPr/>
          <a:lstStyle/>
          <a:p>
            <a:r>
              <a:rPr lang="en-US" dirty="0"/>
              <a:t>On the “grammar of graphics”</a:t>
            </a:r>
          </a:p>
          <a:p>
            <a:endParaRPr lang="en-US" dirty="0"/>
          </a:p>
          <a:p>
            <a:r>
              <a:rPr lang="en-US" dirty="0"/>
              <a:t>The syntax and elements of a ggplot2 object</a:t>
            </a:r>
          </a:p>
          <a:p>
            <a:endParaRPr lang="en-US" dirty="0"/>
          </a:p>
          <a:p>
            <a:r>
              <a:rPr lang="en-US" dirty="0"/>
              <a:t>Several practical examples</a:t>
            </a:r>
          </a:p>
        </p:txBody>
      </p:sp>
    </p:spTree>
    <p:extLst>
      <p:ext uri="{BB962C8B-B14F-4D97-AF65-F5344CB8AC3E}">
        <p14:creationId xmlns:p14="http://schemas.microsoft.com/office/powerpoint/2010/main" val="3480905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75E5-5A84-4AB2-A111-44D569267E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B27080-8832-4598-ACDB-69DF74195A5C}"/>
              </a:ext>
            </a:extLst>
          </p:cNvPr>
          <p:cNvSpPr>
            <a:spLocks noGrp="1"/>
          </p:cNvSpPr>
          <p:nvPr>
            <p:ph idx="1"/>
          </p:nvPr>
        </p:nvSpPr>
        <p:spPr/>
        <p:txBody>
          <a:bodyPr/>
          <a:lstStyle/>
          <a:p>
            <a:r>
              <a:rPr lang="en-US" dirty="0"/>
              <a:t>Sometimes we need to tweak the position of the geometric elements on the plot, when otherwise they would obscure each other. This is most common in bar plots, where we stack or dodge (place side-by-side) the bars to avoid overlaps. In scatterplots with few unique x and y values, we sometimes randomly jitter (Chambers et al. 1983) the points to reduce overplotting. Wilkinson called these collision modifiers.</a:t>
            </a:r>
          </a:p>
        </p:txBody>
      </p:sp>
    </p:spTree>
    <p:extLst>
      <p:ext uri="{BB962C8B-B14F-4D97-AF65-F5344CB8AC3E}">
        <p14:creationId xmlns:p14="http://schemas.microsoft.com/office/powerpoint/2010/main" val="1595519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96C81-1B18-4C6F-BAAC-7B1358323A37}"/>
              </a:ext>
            </a:extLst>
          </p:cNvPr>
          <p:cNvSpPr>
            <a:spLocks noGrp="1"/>
          </p:cNvSpPr>
          <p:nvPr>
            <p:ph type="title"/>
          </p:nvPr>
        </p:nvSpPr>
        <p:spPr/>
        <p:txBody>
          <a:bodyPr/>
          <a:lstStyle/>
          <a:p>
            <a:r>
              <a:rPr lang="en-US" dirty="0"/>
              <a:t>Scales</a:t>
            </a:r>
          </a:p>
        </p:txBody>
      </p:sp>
      <p:sp>
        <p:nvSpPr>
          <p:cNvPr id="3" name="Content Placeholder 2">
            <a:extLst>
              <a:ext uri="{FF2B5EF4-FFF2-40B4-BE49-F238E27FC236}">
                <a16:creationId xmlns:a16="http://schemas.microsoft.com/office/drawing/2014/main" id="{828740D9-FD78-4CF9-AB1A-94DA88F4F98D}"/>
              </a:ext>
            </a:extLst>
          </p:cNvPr>
          <p:cNvSpPr>
            <a:spLocks noGrp="1"/>
          </p:cNvSpPr>
          <p:nvPr>
            <p:ph idx="1"/>
          </p:nvPr>
        </p:nvSpPr>
        <p:spPr/>
        <p:txBody>
          <a:bodyPr/>
          <a:lstStyle/>
          <a:p>
            <a:r>
              <a:rPr lang="en-US" dirty="0"/>
              <a:t>A scale controls the mapping from data to aesthetic attributes, and so we need one scale for each aesthetic property used in a layer. Scales are common across layers to ensure a consistent mapping from data to aesthetics. The legends associated with some scales are illustrated in Figure 7. A scale is a function, and its inverse, along with a set of parameters. For example, the color gradient scale maps a segment of the real line to a path through a color space. The</a:t>
            </a:r>
          </a:p>
        </p:txBody>
      </p:sp>
      <p:pic>
        <p:nvPicPr>
          <p:cNvPr id="5" name="Picture 4">
            <a:extLst>
              <a:ext uri="{FF2B5EF4-FFF2-40B4-BE49-F238E27FC236}">
                <a16:creationId xmlns:a16="http://schemas.microsoft.com/office/drawing/2014/main" id="{75C1A965-C9F5-4EF2-8EF0-0AF6FD370D52}"/>
              </a:ext>
            </a:extLst>
          </p:cNvPr>
          <p:cNvPicPr>
            <a:picLocks noChangeAspect="1"/>
          </p:cNvPicPr>
          <p:nvPr/>
        </p:nvPicPr>
        <p:blipFill>
          <a:blip r:embed="rId2"/>
          <a:stretch>
            <a:fillRect/>
          </a:stretch>
        </p:blipFill>
        <p:spPr>
          <a:xfrm>
            <a:off x="3082326" y="4581225"/>
            <a:ext cx="4819650" cy="1838325"/>
          </a:xfrm>
          <a:prstGeom prst="rect">
            <a:avLst/>
          </a:prstGeom>
        </p:spPr>
      </p:pic>
    </p:spTree>
    <p:extLst>
      <p:ext uri="{BB962C8B-B14F-4D97-AF65-F5344CB8AC3E}">
        <p14:creationId xmlns:p14="http://schemas.microsoft.com/office/powerpoint/2010/main" val="2533560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6345B-3B0C-4088-A91C-D55ACEF6A18B}"/>
              </a:ext>
            </a:extLst>
          </p:cNvPr>
          <p:cNvSpPr>
            <a:spLocks noGrp="1"/>
          </p:cNvSpPr>
          <p:nvPr>
            <p:ph type="title"/>
          </p:nvPr>
        </p:nvSpPr>
        <p:spPr/>
        <p:txBody>
          <a:bodyPr/>
          <a:lstStyle/>
          <a:p>
            <a:r>
              <a:rPr lang="en-US" dirty="0"/>
              <a:t>Coord()</a:t>
            </a:r>
          </a:p>
        </p:txBody>
      </p:sp>
      <p:pic>
        <p:nvPicPr>
          <p:cNvPr id="5" name="Content Placeholder 4">
            <a:extLst>
              <a:ext uri="{FF2B5EF4-FFF2-40B4-BE49-F238E27FC236}">
                <a16:creationId xmlns:a16="http://schemas.microsoft.com/office/drawing/2014/main" id="{3B993F75-6932-4F8D-BF10-352BA562E8A9}"/>
              </a:ext>
            </a:extLst>
          </p:cNvPr>
          <p:cNvPicPr>
            <a:picLocks noGrp="1" noChangeAspect="1"/>
          </p:cNvPicPr>
          <p:nvPr>
            <p:ph idx="1"/>
          </p:nvPr>
        </p:nvPicPr>
        <p:blipFill>
          <a:blip r:embed="rId3"/>
          <a:stretch>
            <a:fillRect/>
          </a:stretch>
        </p:blipFill>
        <p:spPr>
          <a:xfrm>
            <a:off x="1621765" y="2118813"/>
            <a:ext cx="7442709" cy="3218862"/>
          </a:xfrm>
        </p:spPr>
      </p:pic>
    </p:spTree>
    <p:extLst>
      <p:ext uri="{BB962C8B-B14F-4D97-AF65-F5344CB8AC3E}">
        <p14:creationId xmlns:p14="http://schemas.microsoft.com/office/powerpoint/2010/main" val="1816661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AD7A-8934-42BF-A434-D95694DBB352}"/>
              </a:ext>
            </a:extLst>
          </p:cNvPr>
          <p:cNvSpPr>
            <a:spLocks noGrp="1"/>
          </p:cNvSpPr>
          <p:nvPr>
            <p:ph type="title"/>
          </p:nvPr>
        </p:nvSpPr>
        <p:spPr/>
        <p:txBody>
          <a:bodyPr/>
          <a:lstStyle/>
          <a:p>
            <a:r>
              <a:rPr lang="en-US" dirty="0"/>
              <a:t>Pulling them all together</a:t>
            </a:r>
          </a:p>
        </p:txBody>
      </p:sp>
      <p:sp>
        <p:nvSpPr>
          <p:cNvPr id="3" name="Content Placeholder 2">
            <a:extLst>
              <a:ext uri="{FF2B5EF4-FFF2-40B4-BE49-F238E27FC236}">
                <a16:creationId xmlns:a16="http://schemas.microsoft.com/office/drawing/2014/main" id="{C9472D92-ACC4-461C-9C09-C6D3602E9206}"/>
              </a:ext>
            </a:extLst>
          </p:cNvPr>
          <p:cNvSpPr>
            <a:spLocks noGrp="1"/>
          </p:cNvSpPr>
          <p:nvPr>
            <p:ph idx="1"/>
          </p:nvPr>
        </p:nvSpPr>
        <p:spPr/>
        <p:txBody>
          <a:bodyPr/>
          <a:lstStyle/>
          <a:p>
            <a:r>
              <a:rPr lang="en-US" dirty="0" err="1"/>
              <a:t>Ggplot</a:t>
            </a:r>
            <a:r>
              <a:rPr lang="en-US" dirty="0"/>
              <a:t>() creates a new plot object in the existing R language</a:t>
            </a:r>
          </a:p>
          <a:p>
            <a:endParaRPr lang="en-US" dirty="0"/>
          </a:p>
          <a:p>
            <a:r>
              <a:rPr lang="en-US" dirty="0"/>
              <a:t>Then add a single layer, specifying the data, mapping, </a:t>
            </a:r>
            <a:r>
              <a:rPr lang="en-US" dirty="0" err="1"/>
              <a:t>geom</a:t>
            </a:r>
            <a:r>
              <a:rPr lang="en-US" dirty="0"/>
              <a:t> &amp; stat, position scales, and </a:t>
            </a:r>
            <a:r>
              <a:rPr lang="en-US" dirty="0" err="1"/>
              <a:t>coord</a:t>
            </a:r>
            <a:r>
              <a:rPr lang="en-US" dirty="0"/>
              <a:t> systems</a:t>
            </a:r>
          </a:p>
          <a:p>
            <a:endParaRPr lang="en-US" dirty="0"/>
          </a:p>
          <a:p>
            <a:r>
              <a:rPr lang="en-US" dirty="0"/>
              <a:t>Any aesthetics specified in the layer will override defaults </a:t>
            </a:r>
          </a:p>
          <a:p>
            <a:endParaRPr lang="en-US" dirty="0"/>
          </a:p>
          <a:p>
            <a:r>
              <a:rPr lang="en-US" dirty="0"/>
              <a:t>Shorthand</a:t>
            </a:r>
          </a:p>
          <a:p>
            <a:endParaRPr lang="en-US" dirty="0"/>
          </a:p>
          <a:p>
            <a:endParaRPr lang="en-US" dirty="0"/>
          </a:p>
        </p:txBody>
      </p:sp>
    </p:spTree>
    <p:extLst>
      <p:ext uri="{BB962C8B-B14F-4D97-AF65-F5344CB8AC3E}">
        <p14:creationId xmlns:p14="http://schemas.microsoft.com/office/powerpoint/2010/main" val="3380972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AEE2-B869-449D-B7E8-20619ACAA6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83F22D-C152-4CAD-9FAF-0F02F18D8482}"/>
              </a:ext>
            </a:extLst>
          </p:cNvPr>
          <p:cNvSpPr>
            <a:spLocks noGrp="1"/>
          </p:cNvSpPr>
          <p:nvPr>
            <p:ph idx="1"/>
          </p:nvPr>
        </p:nvSpPr>
        <p:spPr/>
        <p:txBody>
          <a:bodyPr>
            <a:normAutofit/>
          </a:bodyPr>
          <a:lstStyle/>
          <a:p>
            <a:r>
              <a:rPr lang="en-US" dirty="0"/>
              <a:t>Go thru script showing basic types of graphs</a:t>
            </a:r>
          </a:p>
          <a:p>
            <a:endParaRPr lang="en-US" dirty="0"/>
          </a:p>
          <a:p>
            <a:r>
              <a:rPr lang="en-US" dirty="0"/>
              <a:t>Starting with scatter plots and LOTS of iterations</a:t>
            </a:r>
          </a:p>
          <a:p>
            <a:endParaRPr lang="en-US" dirty="0"/>
          </a:p>
          <a:p>
            <a:r>
              <a:rPr lang="en-US" dirty="0"/>
              <a:t>Lots of histogram iterations</a:t>
            </a:r>
          </a:p>
          <a:p>
            <a:r>
              <a:rPr lang="en-US" dirty="0"/>
              <a:t>Boxplot</a:t>
            </a:r>
          </a:p>
          <a:p>
            <a:endParaRPr lang="en-US" dirty="0"/>
          </a:p>
          <a:p>
            <a:r>
              <a:rPr lang="en-US" dirty="0"/>
              <a:t>Colorblind friendly graphs</a:t>
            </a:r>
          </a:p>
        </p:txBody>
      </p:sp>
    </p:spTree>
    <p:extLst>
      <p:ext uri="{BB962C8B-B14F-4D97-AF65-F5344CB8AC3E}">
        <p14:creationId xmlns:p14="http://schemas.microsoft.com/office/powerpoint/2010/main" val="3772515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CDF5-D397-495E-A95C-C3FC7817BEA3}"/>
              </a:ext>
            </a:extLst>
          </p:cNvPr>
          <p:cNvSpPr>
            <a:spLocks noGrp="1"/>
          </p:cNvSpPr>
          <p:nvPr>
            <p:ph type="title"/>
          </p:nvPr>
        </p:nvSpPr>
        <p:spPr/>
        <p:txBody>
          <a:bodyPr/>
          <a:lstStyle/>
          <a:p>
            <a:r>
              <a:rPr lang="en-US" dirty="0"/>
              <a:t>Maybe add	</a:t>
            </a:r>
          </a:p>
        </p:txBody>
      </p:sp>
      <p:sp>
        <p:nvSpPr>
          <p:cNvPr id="3" name="Content Placeholder 2">
            <a:extLst>
              <a:ext uri="{FF2B5EF4-FFF2-40B4-BE49-F238E27FC236}">
                <a16:creationId xmlns:a16="http://schemas.microsoft.com/office/drawing/2014/main" id="{9C4C7724-FE35-4D1A-8DED-D98B17A5F27A}"/>
              </a:ext>
            </a:extLst>
          </p:cNvPr>
          <p:cNvSpPr>
            <a:spLocks noGrp="1"/>
          </p:cNvSpPr>
          <p:nvPr>
            <p:ph idx="1"/>
          </p:nvPr>
        </p:nvSpPr>
        <p:spPr/>
        <p:txBody>
          <a:bodyPr/>
          <a:lstStyle/>
          <a:p>
            <a:r>
              <a:rPr lang="en-US" dirty="0"/>
              <a:t>Pie chart? </a:t>
            </a:r>
          </a:p>
        </p:txBody>
      </p:sp>
    </p:spTree>
    <p:extLst>
      <p:ext uri="{BB962C8B-B14F-4D97-AF65-F5344CB8AC3E}">
        <p14:creationId xmlns:p14="http://schemas.microsoft.com/office/powerpoint/2010/main" val="1575932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44ED2-2D49-4619-A9D0-BB9F0CA79826}"/>
              </a:ext>
            </a:extLst>
          </p:cNvPr>
          <p:cNvSpPr>
            <a:spLocks noGrp="1"/>
          </p:cNvSpPr>
          <p:nvPr>
            <p:ph type="title"/>
          </p:nvPr>
        </p:nvSpPr>
        <p:spPr/>
        <p:txBody>
          <a:bodyPr/>
          <a:lstStyle/>
          <a:p>
            <a:r>
              <a:rPr lang="en-US" dirty="0"/>
              <a:t>Some helpful links</a:t>
            </a:r>
          </a:p>
        </p:txBody>
      </p:sp>
      <p:sp>
        <p:nvSpPr>
          <p:cNvPr id="3" name="Content Placeholder 2">
            <a:extLst>
              <a:ext uri="{FF2B5EF4-FFF2-40B4-BE49-F238E27FC236}">
                <a16:creationId xmlns:a16="http://schemas.microsoft.com/office/drawing/2014/main" id="{D26FD8D8-F772-4B44-9942-788BB01F47BC}"/>
              </a:ext>
            </a:extLst>
          </p:cNvPr>
          <p:cNvSpPr>
            <a:spLocks noGrp="1"/>
          </p:cNvSpPr>
          <p:nvPr>
            <p:ph idx="1"/>
          </p:nvPr>
        </p:nvSpPr>
        <p:spPr/>
        <p:txBody>
          <a:bodyPr/>
          <a:lstStyle/>
          <a:p>
            <a:r>
              <a:rPr lang="en-US" dirty="0">
                <a:hlinkClick r:id="rId2"/>
              </a:rPr>
              <a:t>https://rafalab.github.io/dsbook/ggplot2.html</a:t>
            </a:r>
            <a:endParaRPr lang="en-US" dirty="0"/>
          </a:p>
          <a:p>
            <a:endParaRPr lang="en-US" dirty="0"/>
          </a:p>
          <a:p>
            <a:r>
              <a:rPr lang="en-US" dirty="0">
                <a:hlinkClick r:id="rId3"/>
              </a:rPr>
              <a:t>https://towardsdatascience.com/a-comprehensive-guide-to-the-grammar-of-graphics-for-effective-visualization-of-multi-dimensional-1f92b4ed4149</a:t>
            </a:r>
            <a:endParaRPr lang="en-US" dirty="0"/>
          </a:p>
          <a:p>
            <a:endParaRPr lang="en-US" dirty="0"/>
          </a:p>
          <a:p>
            <a:endParaRPr lang="en-US" dirty="0"/>
          </a:p>
          <a:p>
            <a:r>
              <a:rPr lang="en-US" dirty="0">
                <a:hlinkClick r:id="rId4"/>
              </a:rPr>
              <a:t>http://r-statistics.co/Top50-Ggplot2-Visualizations-MasterList-R-Code.html</a:t>
            </a:r>
            <a:r>
              <a:rPr lang="en-US" dirty="0"/>
              <a:t> </a:t>
            </a:r>
          </a:p>
        </p:txBody>
      </p:sp>
    </p:spTree>
    <p:extLst>
      <p:ext uri="{BB962C8B-B14F-4D97-AF65-F5344CB8AC3E}">
        <p14:creationId xmlns:p14="http://schemas.microsoft.com/office/powerpoint/2010/main" val="1923900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3227-95D0-4C7F-9296-776A0DCA062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A289B23-5DE7-4F8F-A813-5162F52ED54A}"/>
              </a:ext>
            </a:extLst>
          </p:cNvPr>
          <p:cNvPicPr>
            <a:picLocks noChangeAspect="1"/>
          </p:cNvPicPr>
          <p:nvPr/>
        </p:nvPicPr>
        <p:blipFill>
          <a:blip r:embed="rId2"/>
          <a:stretch>
            <a:fillRect/>
          </a:stretch>
        </p:blipFill>
        <p:spPr>
          <a:xfrm>
            <a:off x="838200" y="1690688"/>
            <a:ext cx="5983531" cy="4443909"/>
          </a:xfrm>
          <a:prstGeom prst="rect">
            <a:avLst/>
          </a:prstGeom>
        </p:spPr>
      </p:pic>
      <p:pic>
        <p:nvPicPr>
          <p:cNvPr id="7" name="Picture 6">
            <a:extLst>
              <a:ext uri="{FF2B5EF4-FFF2-40B4-BE49-F238E27FC236}">
                <a16:creationId xmlns:a16="http://schemas.microsoft.com/office/drawing/2014/main" id="{0CE7445D-5CA7-46D6-89EB-36FA0DD2137E}"/>
              </a:ext>
            </a:extLst>
          </p:cNvPr>
          <p:cNvPicPr>
            <a:picLocks noChangeAspect="1"/>
          </p:cNvPicPr>
          <p:nvPr/>
        </p:nvPicPr>
        <p:blipFill>
          <a:blip r:embed="rId3"/>
          <a:stretch>
            <a:fillRect/>
          </a:stretch>
        </p:blipFill>
        <p:spPr>
          <a:xfrm>
            <a:off x="838200" y="2474799"/>
            <a:ext cx="5871639" cy="3659798"/>
          </a:xfrm>
          <a:prstGeom prst="rect">
            <a:avLst/>
          </a:prstGeom>
        </p:spPr>
      </p:pic>
    </p:spTree>
    <p:extLst>
      <p:ext uri="{BB962C8B-B14F-4D97-AF65-F5344CB8AC3E}">
        <p14:creationId xmlns:p14="http://schemas.microsoft.com/office/powerpoint/2010/main" val="3825684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3D37-2C1F-401A-8501-A4448B3AFE07}"/>
              </a:ext>
            </a:extLst>
          </p:cNvPr>
          <p:cNvSpPr>
            <a:spLocks noGrp="1"/>
          </p:cNvSpPr>
          <p:nvPr>
            <p:ph type="title"/>
          </p:nvPr>
        </p:nvSpPr>
        <p:spPr/>
        <p:txBody>
          <a:bodyPr/>
          <a:lstStyle/>
          <a:p>
            <a:r>
              <a:rPr lang="en-US" dirty="0"/>
              <a:t>The importance of graphical representation	</a:t>
            </a:r>
          </a:p>
        </p:txBody>
      </p:sp>
      <p:pic>
        <p:nvPicPr>
          <p:cNvPr id="4" name="Picture 2">
            <a:extLst>
              <a:ext uri="{FF2B5EF4-FFF2-40B4-BE49-F238E27FC236}">
                <a16:creationId xmlns:a16="http://schemas.microsoft.com/office/drawing/2014/main" id="{326DCC0C-B23F-4EE8-9F56-C1072F904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81486"/>
            <a:ext cx="5001126" cy="41376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3BD9473-D475-4047-ACC0-E0A5D40ABD8A}"/>
              </a:ext>
            </a:extLst>
          </p:cNvPr>
          <p:cNvSpPr txBox="1"/>
          <p:nvPr/>
        </p:nvSpPr>
        <p:spPr>
          <a:xfrm>
            <a:off x="6352676" y="2380636"/>
            <a:ext cx="5550567" cy="2031325"/>
          </a:xfrm>
          <a:prstGeom prst="rect">
            <a:avLst/>
          </a:prstGeom>
          <a:noFill/>
        </p:spPr>
        <p:txBody>
          <a:bodyPr wrap="square">
            <a:spAutoFit/>
          </a:bodyPr>
          <a:lstStyle/>
          <a:p>
            <a:r>
              <a:rPr lang="en-US" b="0" i="0" dirty="0">
                <a:solidFill>
                  <a:srgbClr val="212121"/>
                </a:solidFill>
                <a:effectLst/>
                <a:latin typeface="Artifakt"/>
              </a:rPr>
              <a:t>F.J. Anscombe in 1973</a:t>
            </a:r>
          </a:p>
          <a:p>
            <a:endParaRPr lang="en-US" dirty="0">
              <a:solidFill>
                <a:srgbClr val="212121"/>
              </a:solidFill>
              <a:latin typeface="Artifakt"/>
            </a:endParaRPr>
          </a:p>
          <a:p>
            <a:r>
              <a:rPr lang="en-US" b="0" i="0" dirty="0">
                <a:solidFill>
                  <a:srgbClr val="212121"/>
                </a:solidFill>
                <a:effectLst/>
                <a:latin typeface="Artifakt"/>
              </a:rPr>
              <a:t>The effectiveness of Anscombe's Quartet is not due to simply having four different datasets which generate the same statistical properties, it is that four clearly different and visually distinct datasets are producing the same statistical properties.</a:t>
            </a:r>
            <a:endParaRPr lang="en-US" dirty="0"/>
          </a:p>
        </p:txBody>
      </p:sp>
    </p:spTree>
    <p:extLst>
      <p:ext uri="{BB962C8B-B14F-4D97-AF65-F5344CB8AC3E}">
        <p14:creationId xmlns:p14="http://schemas.microsoft.com/office/powerpoint/2010/main" val="546314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23AB-3D5F-4EEF-9980-D08CCC350503}"/>
              </a:ext>
            </a:extLst>
          </p:cNvPr>
          <p:cNvSpPr>
            <a:spLocks noGrp="1"/>
          </p:cNvSpPr>
          <p:nvPr>
            <p:ph type="title"/>
          </p:nvPr>
        </p:nvSpPr>
        <p:spPr/>
        <p:txBody>
          <a:bodyPr/>
          <a:lstStyle/>
          <a:p>
            <a:r>
              <a:rPr lang="en-US" dirty="0"/>
              <a:t>The </a:t>
            </a:r>
            <a:r>
              <a:rPr lang="en-US" dirty="0" err="1"/>
              <a:t>Datasaurus</a:t>
            </a:r>
            <a:r>
              <a:rPr lang="en-US" dirty="0"/>
              <a:t> Dozen </a:t>
            </a:r>
          </a:p>
        </p:txBody>
      </p:sp>
      <p:pic>
        <p:nvPicPr>
          <p:cNvPr id="1030" name="Picture 6">
            <a:extLst>
              <a:ext uri="{FF2B5EF4-FFF2-40B4-BE49-F238E27FC236}">
                <a16:creationId xmlns:a16="http://schemas.microsoft.com/office/drawing/2014/main" id="{A0171BF2-BFB6-411B-80F4-09B7F668F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1379" y="2439694"/>
            <a:ext cx="2983189" cy="24155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FDC4434-1755-458E-AA29-BE6460E81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569" y="1497194"/>
            <a:ext cx="5715000" cy="43338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C5A562-093E-4975-8AAF-E8CAAF3FFEF4}"/>
              </a:ext>
            </a:extLst>
          </p:cNvPr>
          <p:cNvSpPr txBox="1"/>
          <p:nvPr/>
        </p:nvSpPr>
        <p:spPr>
          <a:xfrm>
            <a:off x="513348" y="5990500"/>
            <a:ext cx="6096000" cy="646331"/>
          </a:xfrm>
          <a:prstGeom prst="rect">
            <a:avLst/>
          </a:prstGeom>
          <a:noFill/>
        </p:spPr>
        <p:txBody>
          <a:bodyPr wrap="square">
            <a:spAutoFit/>
          </a:bodyPr>
          <a:lstStyle/>
          <a:p>
            <a:br>
              <a:rPr lang="en-US" dirty="0"/>
            </a:br>
            <a:r>
              <a:rPr lang="en-US" b="1" i="0" dirty="0">
                <a:solidFill>
                  <a:srgbClr val="212529"/>
                </a:solidFill>
                <a:effectLst/>
                <a:latin typeface="Montserrat" panose="020B0604020202020204" pitchFamily="2" charset="0"/>
              </a:rPr>
              <a:t>tinyurl.com/gg2022sssg </a:t>
            </a:r>
            <a:endParaRPr lang="en-US" dirty="0"/>
          </a:p>
        </p:txBody>
      </p:sp>
      <p:sp>
        <p:nvSpPr>
          <p:cNvPr id="10" name="TextBox 9">
            <a:extLst>
              <a:ext uri="{FF2B5EF4-FFF2-40B4-BE49-F238E27FC236}">
                <a16:creationId xmlns:a16="http://schemas.microsoft.com/office/drawing/2014/main" id="{7D108809-4AED-414F-9C0F-F969949671FC}"/>
              </a:ext>
            </a:extLst>
          </p:cNvPr>
          <p:cNvSpPr txBox="1"/>
          <p:nvPr/>
        </p:nvSpPr>
        <p:spPr>
          <a:xfrm>
            <a:off x="6049107" y="5569545"/>
            <a:ext cx="6096000" cy="923330"/>
          </a:xfrm>
          <a:prstGeom prst="rect">
            <a:avLst/>
          </a:prstGeom>
          <a:noFill/>
        </p:spPr>
        <p:txBody>
          <a:bodyPr wrap="square">
            <a:spAutoFit/>
          </a:bodyPr>
          <a:lstStyle/>
          <a:p>
            <a:r>
              <a:rPr lang="en-US" b="0" i="0" u="none" strike="noStrike" dirty="0">
                <a:solidFill>
                  <a:srgbClr val="000000"/>
                </a:solidFill>
                <a:effectLst/>
                <a:latin typeface="Artifakt"/>
                <a:hlinkClick r:id="rId4"/>
              </a:rPr>
              <a:t>Alberto Cairo</a:t>
            </a:r>
            <a:r>
              <a:rPr lang="en-US" b="0" i="0" dirty="0">
                <a:solidFill>
                  <a:srgbClr val="212121"/>
                </a:solidFill>
                <a:effectLst/>
                <a:latin typeface="Artifakt"/>
              </a:rPr>
              <a:t> created the </a:t>
            </a:r>
            <a:r>
              <a:rPr lang="en-US" b="0" i="0" u="none" strike="noStrike" dirty="0" err="1">
                <a:solidFill>
                  <a:srgbClr val="000000"/>
                </a:solidFill>
                <a:effectLst/>
                <a:latin typeface="Artifakt"/>
                <a:hlinkClick r:id="rId5"/>
              </a:rPr>
              <a:t>Datasaurus</a:t>
            </a:r>
            <a:r>
              <a:rPr lang="en-US" b="0" i="0" dirty="0">
                <a:solidFill>
                  <a:srgbClr val="212121"/>
                </a:solidFill>
                <a:effectLst/>
                <a:latin typeface="Artifakt"/>
              </a:rPr>
              <a:t> dataset which urges people to "never trust summary statistics alone; always visualize your data",</a:t>
            </a:r>
            <a:endParaRPr lang="en-US" dirty="0"/>
          </a:p>
        </p:txBody>
      </p:sp>
    </p:spTree>
    <p:extLst>
      <p:ext uri="{BB962C8B-B14F-4D97-AF65-F5344CB8AC3E}">
        <p14:creationId xmlns:p14="http://schemas.microsoft.com/office/powerpoint/2010/main" val="1460191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23AB-3D5F-4EEF-9980-D08CCC350503}"/>
              </a:ext>
            </a:extLst>
          </p:cNvPr>
          <p:cNvSpPr>
            <a:spLocks noGrp="1"/>
          </p:cNvSpPr>
          <p:nvPr>
            <p:ph type="title"/>
          </p:nvPr>
        </p:nvSpPr>
        <p:spPr/>
        <p:txBody>
          <a:bodyPr/>
          <a:lstStyle/>
          <a:p>
            <a:r>
              <a:rPr lang="en-US" dirty="0"/>
              <a:t>The </a:t>
            </a:r>
            <a:r>
              <a:rPr lang="en-US" dirty="0" err="1"/>
              <a:t>Datasaurus</a:t>
            </a:r>
            <a:r>
              <a:rPr lang="en-US" dirty="0"/>
              <a:t> Dozen </a:t>
            </a:r>
          </a:p>
        </p:txBody>
      </p:sp>
      <p:pic>
        <p:nvPicPr>
          <p:cNvPr id="1032" name="Picture 8">
            <a:extLst>
              <a:ext uri="{FF2B5EF4-FFF2-40B4-BE49-F238E27FC236}">
                <a16:creationId xmlns:a16="http://schemas.microsoft.com/office/drawing/2014/main" id="{9FDC4434-1755-458E-AA29-BE6460E811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569" y="1497194"/>
            <a:ext cx="5715000" cy="43338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C5A562-093E-4975-8AAF-E8CAAF3FFEF4}"/>
              </a:ext>
            </a:extLst>
          </p:cNvPr>
          <p:cNvSpPr txBox="1"/>
          <p:nvPr/>
        </p:nvSpPr>
        <p:spPr>
          <a:xfrm>
            <a:off x="513348" y="5990500"/>
            <a:ext cx="6096000" cy="646331"/>
          </a:xfrm>
          <a:prstGeom prst="rect">
            <a:avLst/>
          </a:prstGeom>
          <a:noFill/>
        </p:spPr>
        <p:txBody>
          <a:bodyPr wrap="square">
            <a:spAutoFit/>
          </a:bodyPr>
          <a:lstStyle/>
          <a:p>
            <a:br>
              <a:rPr lang="en-US" dirty="0"/>
            </a:br>
            <a:r>
              <a:rPr lang="en-US" b="1" i="0" dirty="0">
                <a:solidFill>
                  <a:srgbClr val="212529"/>
                </a:solidFill>
                <a:effectLst/>
                <a:latin typeface="Montserrat" panose="020B0604020202020204" pitchFamily="2" charset="0"/>
              </a:rPr>
              <a:t>tinyurl.com/gg2022sssg </a:t>
            </a:r>
            <a:endParaRPr lang="en-US" dirty="0"/>
          </a:p>
        </p:txBody>
      </p:sp>
      <p:sp>
        <p:nvSpPr>
          <p:cNvPr id="9" name="TextBox 8">
            <a:extLst>
              <a:ext uri="{FF2B5EF4-FFF2-40B4-BE49-F238E27FC236}">
                <a16:creationId xmlns:a16="http://schemas.microsoft.com/office/drawing/2014/main" id="{DFB0BA80-6F82-47CF-BDC8-E127AF99F6BF}"/>
              </a:ext>
            </a:extLst>
          </p:cNvPr>
          <p:cNvSpPr txBox="1"/>
          <p:nvPr/>
        </p:nvSpPr>
        <p:spPr>
          <a:xfrm>
            <a:off x="7776411" y="1497194"/>
            <a:ext cx="3577389" cy="1754326"/>
          </a:xfrm>
          <a:prstGeom prst="rect">
            <a:avLst/>
          </a:prstGeom>
          <a:noFill/>
        </p:spPr>
        <p:txBody>
          <a:bodyPr wrap="square">
            <a:spAutoFit/>
          </a:bodyPr>
          <a:lstStyle/>
          <a:p>
            <a:r>
              <a:rPr lang="en-US" b="0" i="0">
                <a:solidFill>
                  <a:srgbClr val="000000"/>
                </a:solidFill>
                <a:effectLst/>
                <a:latin typeface="MeretPro"/>
              </a:rPr>
              <a:t>Matejka and Fitzmaurice made 200,000 incremental changes to the Datasaurus data set, slightly shifting points so that the summary statistics stayed within one-hundredth of the originals</a:t>
            </a:r>
            <a:endParaRPr lang="en-US" dirty="0"/>
          </a:p>
        </p:txBody>
      </p:sp>
      <p:sp>
        <p:nvSpPr>
          <p:cNvPr id="11" name="TextBox 10">
            <a:extLst>
              <a:ext uri="{FF2B5EF4-FFF2-40B4-BE49-F238E27FC236}">
                <a16:creationId xmlns:a16="http://schemas.microsoft.com/office/drawing/2014/main" id="{628BFE08-82EC-4392-8390-A5EE2B0031AF}"/>
              </a:ext>
            </a:extLst>
          </p:cNvPr>
          <p:cNvSpPr txBox="1"/>
          <p:nvPr/>
        </p:nvSpPr>
        <p:spPr>
          <a:xfrm>
            <a:off x="6517105" y="3988566"/>
            <a:ext cx="6096000" cy="2585323"/>
          </a:xfrm>
          <a:prstGeom prst="rect">
            <a:avLst/>
          </a:prstGeom>
          <a:noFill/>
        </p:spPr>
        <p:txBody>
          <a:bodyPr wrap="square">
            <a:spAutoFit/>
          </a:bodyPr>
          <a:lstStyle/>
          <a:p>
            <a:r>
              <a:rPr lang="en-US" b="0" i="0" dirty="0" err="1">
                <a:solidFill>
                  <a:srgbClr val="000000"/>
                </a:solidFill>
                <a:effectLst/>
                <a:latin typeface="MeretPro"/>
              </a:rPr>
              <a:t>Matejka</a:t>
            </a:r>
            <a:r>
              <a:rPr lang="en-US" b="0" i="0" dirty="0">
                <a:solidFill>
                  <a:srgbClr val="000000"/>
                </a:solidFill>
                <a:effectLst/>
                <a:latin typeface="MeretPro"/>
              </a:rPr>
              <a:t> explains why this is important in practice through what’s called Simpson’s Paradox, where groups of data within a set might show one trend, but the entire data set might show something completely contradictory. For example, </a:t>
            </a:r>
            <a:r>
              <a:rPr lang="en-US" b="0" i="0" dirty="0" err="1">
                <a:solidFill>
                  <a:srgbClr val="000000"/>
                </a:solidFill>
                <a:effectLst/>
                <a:latin typeface="MeretPro"/>
              </a:rPr>
              <a:t>Matejka</a:t>
            </a:r>
            <a:r>
              <a:rPr lang="en-US" b="0" i="0" dirty="0">
                <a:solidFill>
                  <a:srgbClr val="000000"/>
                </a:solidFill>
                <a:effectLst/>
                <a:latin typeface="MeretPro"/>
              </a:rPr>
              <a:t> points to one set of data that appears to show crime increasing. Yet when that data is broken down by location, there is a strong downward trend in crime in each area–another example of how data that has the same summary statistics can look vastly different when it’s graphed.</a:t>
            </a:r>
            <a:endParaRPr lang="en-US" dirty="0"/>
          </a:p>
        </p:txBody>
      </p:sp>
    </p:spTree>
    <p:extLst>
      <p:ext uri="{BB962C8B-B14F-4D97-AF65-F5344CB8AC3E}">
        <p14:creationId xmlns:p14="http://schemas.microsoft.com/office/powerpoint/2010/main" val="1964957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23AB-3D5F-4EEF-9980-D08CCC350503}"/>
              </a:ext>
            </a:extLst>
          </p:cNvPr>
          <p:cNvSpPr>
            <a:spLocks noGrp="1"/>
          </p:cNvSpPr>
          <p:nvPr>
            <p:ph type="title"/>
          </p:nvPr>
        </p:nvSpPr>
        <p:spPr/>
        <p:txBody>
          <a:bodyPr/>
          <a:lstStyle/>
          <a:p>
            <a:r>
              <a:rPr lang="en-US" dirty="0"/>
              <a:t>The </a:t>
            </a:r>
            <a:r>
              <a:rPr lang="en-US" dirty="0" err="1"/>
              <a:t>Datasaurus</a:t>
            </a:r>
            <a:r>
              <a:rPr lang="en-US" dirty="0"/>
              <a:t> Dozen </a:t>
            </a:r>
          </a:p>
        </p:txBody>
      </p:sp>
      <p:pic>
        <p:nvPicPr>
          <p:cNvPr id="1032" name="Picture 8">
            <a:extLst>
              <a:ext uri="{FF2B5EF4-FFF2-40B4-BE49-F238E27FC236}">
                <a16:creationId xmlns:a16="http://schemas.microsoft.com/office/drawing/2014/main" id="{9FDC4434-1755-458E-AA29-BE6460E811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569" y="1497194"/>
            <a:ext cx="5715000" cy="43338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C5A562-093E-4975-8AAF-E8CAAF3FFEF4}"/>
              </a:ext>
            </a:extLst>
          </p:cNvPr>
          <p:cNvSpPr txBox="1"/>
          <p:nvPr/>
        </p:nvSpPr>
        <p:spPr>
          <a:xfrm>
            <a:off x="513348" y="5990500"/>
            <a:ext cx="6096000" cy="646331"/>
          </a:xfrm>
          <a:prstGeom prst="rect">
            <a:avLst/>
          </a:prstGeom>
          <a:noFill/>
        </p:spPr>
        <p:txBody>
          <a:bodyPr wrap="square">
            <a:spAutoFit/>
          </a:bodyPr>
          <a:lstStyle/>
          <a:p>
            <a:br>
              <a:rPr lang="en-US" dirty="0"/>
            </a:br>
            <a:r>
              <a:rPr lang="en-US" b="1" i="0" dirty="0">
                <a:solidFill>
                  <a:srgbClr val="212529"/>
                </a:solidFill>
                <a:effectLst/>
                <a:latin typeface="Montserrat" panose="020B0604020202020204" pitchFamily="2" charset="0"/>
              </a:rPr>
              <a:t>tinyurl.com/gg2022sssg </a:t>
            </a:r>
            <a:endParaRPr lang="en-US" dirty="0"/>
          </a:p>
        </p:txBody>
      </p:sp>
      <p:sp>
        <p:nvSpPr>
          <p:cNvPr id="9" name="TextBox 8">
            <a:extLst>
              <a:ext uri="{FF2B5EF4-FFF2-40B4-BE49-F238E27FC236}">
                <a16:creationId xmlns:a16="http://schemas.microsoft.com/office/drawing/2014/main" id="{DFB0BA80-6F82-47CF-BDC8-E127AF99F6BF}"/>
              </a:ext>
            </a:extLst>
          </p:cNvPr>
          <p:cNvSpPr txBox="1"/>
          <p:nvPr/>
        </p:nvSpPr>
        <p:spPr>
          <a:xfrm>
            <a:off x="7776411" y="1497194"/>
            <a:ext cx="3577389" cy="646331"/>
          </a:xfrm>
          <a:prstGeom prst="rect">
            <a:avLst/>
          </a:prstGeom>
          <a:noFill/>
        </p:spPr>
        <p:txBody>
          <a:bodyPr wrap="square">
            <a:spAutoFit/>
          </a:bodyPr>
          <a:lstStyle/>
          <a:p>
            <a:r>
              <a:rPr lang="en-US" b="0" i="0" dirty="0">
                <a:solidFill>
                  <a:srgbClr val="000000"/>
                </a:solidFill>
                <a:effectLst/>
                <a:latin typeface="MeretPro"/>
              </a:rPr>
              <a:t>SUMMARY STATS are deceptive, make pretty pictures</a:t>
            </a:r>
            <a:endParaRPr lang="en-US" dirty="0"/>
          </a:p>
        </p:txBody>
      </p:sp>
    </p:spTree>
    <p:extLst>
      <p:ext uri="{BB962C8B-B14F-4D97-AF65-F5344CB8AC3E}">
        <p14:creationId xmlns:p14="http://schemas.microsoft.com/office/powerpoint/2010/main" val="997529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EBBB-A372-46EF-A78D-C770F4D86781}"/>
              </a:ext>
            </a:extLst>
          </p:cNvPr>
          <p:cNvSpPr>
            <a:spLocks noGrp="1"/>
          </p:cNvSpPr>
          <p:nvPr>
            <p:ph type="title"/>
          </p:nvPr>
        </p:nvSpPr>
        <p:spPr/>
        <p:txBody>
          <a:bodyPr/>
          <a:lstStyle/>
          <a:p>
            <a:endParaRPr lang="en-US"/>
          </a:p>
        </p:txBody>
      </p:sp>
      <p:pic>
        <p:nvPicPr>
          <p:cNvPr id="3074" name="Picture 2">
            <a:extLst>
              <a:ext uri="{FF2B5EF4-FFF2-40B4-BE49-F238E27FC236}">
                <a16:creationId xmlns:a16="http://schemas.microsoft.com/office/drawing/2014/main" id="{D91A8014-734C-4E62-BCB6-746C38890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06" y="1935816"/>
            <a:ext cx="7009063" cy="39425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1A0B29B-DC27-4066-BB06-CE0929002902}"/>
              </a:ext>
            </a:extLst>
          </p:cNvPr>
          <p:cNvSpPr txBox="1"/>
          <p:nvPr/>
        </p:nvSpPr>
        <p:spPr>
          <a:xfrm>
            <a:off x="561474" y="6123543"/>
            <a:ext cx="6096000" cy="369332"/>
          </a:xfrm>
          <a:prstGeom prst="rect">
            <a:avLst/>
          </a:prstGeom>
          <a:noFill/>
        </p:spPr>
        <p:txBody>
          <a:bodyPr wrap="square">
            <a:spAutoFit/>
          </a:bodyPr>
          <a:lstStyle/>
          <a:p>
            <a:r>
              <a:rPr lang="en-US" b="1" i="0" dirty="0">
                <a:solidFill>
                  <a:srgbClr val="212529"/>
                </a:solidFill>
                <a:effectLst/>
                <a:latin typeface="Montserrat" panose="00000500000000000000" pitchFamily="2" charset="0"/>
              </a:rPr>
              <a:t>tinyurl.com/gg2022Sarkar </a:t>
            </a:r>
            <a:endParaRPr lang="en-US" dirty="0"/>
          </a:p>
        </p:txBody>
      </p:sp>
      <p:sp>
        <p:nvSpPr>
          <p:cNvPr id="7" name="TextBox 6">
            <a:extLst>
              <a:ext uri="{FF2B5EF4-FFF2-40B4-BE49-F238E27FC236}">
                <a16:creationId xmlns:a16="http://schemas.microsoft.com/office/drawing/2014/main" id="{EE8F1425-3E88-4C89-837A-BEAACB9BEDB2}"/>
              </a:ext>
            </a:extLst>
          </p:cNvPr>
          <p:cNvSpPr txBox="1"/>
          <p:nvPr/>
        </p:nvSpPr>
        <p:spPr>
          <a:xfrm>
            <a:off x="7475620" y="2228671"/>
            <a:ext cx="4989095"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See notes</a:t>
            </a:r>
            <a:endParaRPr lang="en-US" dirty="0"/>
          </a:p>
        </p:txBody>
      </p:sp>
    </p:spTree>
    <p:extLst>
      <p:ext uri="{BB962C8B-B14F-4D97-AF65-F5344CB8AC3E}">
        <p14:creationId xmlns:p14="http://schemas.microsoft.com/office/powerpoint/2010/main" val="1597915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D04D63-D272-4CBA-BF2D-CAB6F5A9D24D}"/>
              </a:ext>
            </a:extLst>
          </p:cNvPr>
          <p:cNvSpPr>
            <a:spLocks noGrp="1"/>
          </p:cNvSpPr>
          <p:nvPr>
            <p:ph type="title"/>
          </p:nvPr>
        </p:nvSpPr>
        <p:spPr/>
        <p:txBody>
          <a:bodyPr/>
          <a:lstStyle/>
          <a:p>
            <a:r>
              <a:rPr lang="en-US" dirty="0"/>
              <a:t>Which leads us to the GoG</a:t>
            </a:r>
          </a:p>
        </p:txBody>
      </p:sp>
      <p:pic>
        <p:nvPicPr>
          <p:cNvPr id="2050" name="Picture 2">
            <a:extLst>
              <a:ext uri="{FF2B5EF4-FFF2-40B4-BE49-F238E27FC236}">
                <a16:creationId xmlns:a16="http://schemas.microsoft.com/office/drawing/2014/main" id="{77FA44AC-EB4E-43E5-A3DE-8D309CE15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53" y="151638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580CAE-2B49-414C-B310-22660AB3EF1E}"/>
              </a:ext>
            </a:extLst>
          </p:cNvPr>
          <p:cNvSpPr txBox="1"/>
          <p:nvPr/>
        </p:nvSpPr>
        <p:spPr>
          <a:xfrm>
            <a:off x="419100" y="5846544"/>
            <a:ext cx="6096000" cy="646331"/>
          </a:xfrm>
          <a:prstGeom prst="rect">
            <a:avLst/>
          </a:prstGeom>
          <a:noFill/>
        </p:spPr>
        <p:txBody>
          <a:bodyPr wrap="square">
            <a:spAutoFit/>
          </a:bodyPr>
          <a:lstStyle/>
          <a:p>
            <a:br>
              <a:rPr lang="en-US" dirty="0"/>
            </a:br>
            <a:r>
              <a:rPr lang="en-US" b="1" i="0" dirty="0">
                <a:solidFill>
                  <a:srgbClr val="212529"/>
                </a:solidFill>
                <a:effectLst/>
                <a:latin typeface="Montserrat" panose="00000500000000000000" pitchFamily="2" charset="0"/>
              </a:rPr>
              <a:t>tinyurl.com/gg2022gog</a:t>
            </a:r>
            <a:endParaRPr lang="en-US" dirty="0"/>
          </a:p>
        </p:txBody>
      </p:sp>
      <p:pic>
        <p:nvPicPr>
          <p:cNvPr id="7" name="Picture 6">
            <a:extLst>
              <a:ext uri="{FF2B5EF4-FFF2-40B4-BE49-F238E27FC236}">
                <a16:creationId xmlns:a16="http://schemas.microsoft.com/office/drawing/2014/main" id="{FC3BCA29-2330-4CD8-B0F4-098D2489FA14}"/>
              </a:ext>
            </a:extLst>
          </p:cNvPr>
          <p:cNvPicPr>
            <a:picLocks noChangeAspect="1"/>
          </p:cNvPicPr>
          <p:nvPr/>
        </p:nvPicPr>
        <p:blipFill>
          <a:blip r:embed="rId4"/>
          <a:stretch>
            <a:fillRect/>
          </a:stretch>
        </p:blipFill>
        <p:spPr>
          <a:xfrm>
            <a:off x="9196864" y="2941796"/>
            <a:ext cx="2752725" cy="2466975"/>
          </a:xfrm>
          <a:prstGeom prst="rect">
            <a:avLst/>
          </a:prstGeom>
        </p:spPr>
      </p:pic>
      <p:pic>
        <p:nvPicPr>
          <p:cNvPr id="10" name="Picture 9">
            <a:extLst>
              <a:ext uri="{FF2B5EF4-FFF2-40B4-BE49-F238E27FC236}">
                <a16:creationId xmlns:a16="http://schemas.microsoft.com/office/drawing/2014/main" id="{C8801905-A208-46C6-940C-54984CAC00AF}"/>
              </a:ext>
            </a:extLst>
          </p:cNvPr>
          <p:cNvPicPr>
            <a:picLocks noChangeAspect="1"/>
          </p:cNvPicPr>
          <p:nvPr/>
        </p:nvPicPr>
        <p:blipFill>
          <a:blip r:embed="rId5"/>
          <a:stretch>
            <a:fillRect/>
          </a:stretch>
        </p:blipFill>
        <p:spPr>
          <a:xfrm>
            <a:off x="6096000" y="6154469"/>
            <a:ext cx="3867150" cy="171450"/>
          </a:xfrm>
          <a:prstGeom prst="rect">
            <a:avLst/>
          </a:prstGeom>
        </p:spPr>
      </p:pic>
    </p:spTree>
    <p:extLst>
      <p:ext uri="{BB962C8B-B14F-4D97-AF65-F5344CB8AC3E}">
        <p14:creationId xmlns:p14="http://schemas.microsoft.com/office/powerpoint/2010/main" val="1114289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4655</TotalTime>
  <Words>1695</Words>
  <Application>Microsoft Office PowerPoint</Application>
  <PresentationFormat>Widescreen</PresentationFormat>
  <Paragraphs>107</Paragraphs>
  <Slides>26</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Artifakt</vt:lpstr>
      <vt:lpstr>Calibri</vt:lpstr>
      <vt:lpstr>Calibri Light</vt:lpstr>
      <vt:lpstr>charter</vt:lpstr>
      <vt:lpstr>MeretPro</vt:lpstr>
      <vt:lpstr>Montserrat</vt:lpstr>
      <vt:lpstr>Open Sans</vt:lpstr>
      <vt:lpstr>Office Theme</vt:lpstr>
      <vt:lpstr>Beginner’s guide to ggplot2</vt:lpstr>
      <vt:lpstr>Itinerary </vt:lpstr>
      <vt:lpstr>PowerPoint Presentation</vt:lpstr>
      <vt:lpstr>The importance of graphical representation </vt:lpstr>
      <vt:lpstr>The Datasaurus Dozen </vt:lpstr>
      <vt:lpstr>The Datasaurus Dozen </vt:lpstr>
      <vt:lpstr>The Datasaurus Dozen </vt:lpstr>
      <vt:lpstr>PowerPoint Presentation</vt:lpstr>
      <vt:lpstr>Which leads us to the GoG</vt:lpstr>
      <vt:lpstr>Object oriented graphics system </vt:lpstr>
      <vt:lpstr>Which now takes us to ggplot2</vt:lpstr>
      <vt:lpstr>Which now takes us to ggplot2</vt:lpstr>
      <vt:lpstr>How to build a plot</vt:lpstr>
      <vt:lpstr>Components of the layered grammar</vt:lpstr>
      <vt:lpstr>PowerPoint Presentation</vt:lpstr>
      <vt:lpstr>LAYERS </vt:lpstr>
      <vt:lpstr>PowerPoint Presentation</vt:lpstr>
      <vt:lpstr>geoms</vt:lpstr>
      <vt:lpstr>STATs  =stat transformations</vt:lpstr>
      <vt:lpstr>PowerPoint Presentation</vt:lpstr>
      <vt:lpstr>Scales</vt:lpstr>
      <vt:lpstr>Coord()</vt:lpstr>
      <vt:lpstr>Pulling them all together</vt:lpstr>
      <vt:lpstr>PowerPoint Presentation</vt:lpstr>
      <vt:lpstr>Maybe add </vt:lpstr>
      <vt:lpstr>Some helpful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POKEMON GGPLOT2</dc:title>
  <dc:creator>Kirsten Verster</dc:creator>
  <cp:lastModifiedBy>Kirsten Verster</cp:lastModifiedBy>
  <cp:revision>26</cp:revision>
  <dcterms:created xsi:type="dcterms:W3CDTF">2022-03-11T19:32:41Z</dcterms:created>
  <dcterms:modified xsi:type="dcterms:W3CDTF">2022-03-28T17:48:34Z</dcterms:modified>
</cp:coreProperties>
</file>